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Lst>
  <p:sldSz cx="18288000" cy="10287000"/>
  <p:notesSz cx="6858000" cy="9144000"/>
  <p:embeddedFontLst>
    <p:embeddedFont>
      <p:font typeface="Times New Roman Bold" panose="02020803070505020304" pitchFamily="18" charset="0"/>
      <p:regular r:id="rId20"/>
      <p:bold r:id="rId21"/>
    </p:embeddedFont>
    <p:embeddedFont>
      <p:font typeface="Canva Sans Bold" panose="020B0604020202020204" charset="0"/>
      <p:regular r:id="rId22"/>
    </p:embeddedFont>
    <p:embeddedFont>
      <p:font typeface="Calibri" panose="020F0502020204030204" pitchFamily="34" charset="0"/>
      <p:regular r:id="rId23"/>
      <p:bold r:id="rId24"/>
      <p:italic r:id="rId25"/>
      <p:boldItalic r:id="rId26"/>
    </p:embeddedFont>
    <p:embeddedFont>
      <p:font typeface="Times New Roman" panose="02020603050405020304" pitchFamily="18" charset="0"/>
      <p:regular r:id="rId27"/>
    </p:embeddedFont>
    <p:embeddedFont>
      <p:font typeface="Arimo Bold" panose="020B0604020202020204" charset="0"/>
      <p:regular r:id="rId28"/>
    </p:embeddedFont>
    <p:embeddedFont>
      <p:font typeface="Montserrat" panose="020B0604020202020204" charset="0"/>
      <p:regular r:id="rId29"/>
    </p:embeddedFont>
    <p:embeddedFont>
      <p:font typeface="Garamond Bold" panose="02020804030307010803" pitchFamily="18" charset="0"/>
      <p:regular r:id="rId30"/>
      <p:bold r:id="rId31"/>
    </p:embeddedFont>
    <p:embeddedFont>
      <p:font typeface="Garamond" panose="02020404030301010803" pitchFamily="18" charset="0"/>
      <p:regular r:id="rId32"/>
      <p:bold r:id="rId33"/>
      <p:italic r:id="rId3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47" d="100"/>
          <a:sy n="47" d="100"/>
        </p:scale>
        <p:origin x="540" y="4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font" Target="fonts/font2.fntdata"/><Relationship Id="rId34" Type="http://schemas.openxmlformats.org/officeDocument/2006/relationships/font" Target="fonts/font1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33" Type="http://schemas.openxmlformats.org/officeDocument/2006/relationships/font" Target="fonts/font14.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32" Type="http://schemas.openxmlformats.org/officeDocument/2006/relationships/font" Target="fonts/font13.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font" Target="fonts/font9.fntdata"/><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font" Target="fonts/font11.fntdata"/><Relationship Id="rId35"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11/15/2025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11/15/2025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11/15/2025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11/15/2025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11/15/2025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11/15/2025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11/15/2025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11/15/2025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11/15/2025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4.png"/><Relationship Id="rId1" Type="http://schemas.openxmlformats.org/officeDocument/2006/relationships/slideLayout" Target="../slideLayouts/slideLayout7.xml"/><Relationship Id="rId4" Type="http://schemas.openxmlformats.org/officeDocument/2006/relationships/image" Target="../media/image15.svg"/></Relationships>
</file>

<file path=ppt/slides/_rels/slide1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6.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8" Type="http://schemas.openxmlformats.org/officeDocument/2006/relationships/image" Target="../media/image15.svg"/><Relationship Id="rId13" Type="http://schemas.openxmlformats.org/officeDocument/2006/relationships/image" Target="../media/image26.svg"/><Relationship Id="rId3" Type="http://schemas.openxmlformats.org/officeDocument/2006/relationships/image" Target="../media/image18.svg"/><Relationship Id="rId7" Type="http://schemas.openxmlformats.org/officeDocument/2006/relationships/image" Target="../media/image12.png"/><Relationship Id="rId12"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16.png"/><Relationship Id="rId11" Type="http://schemas.openxmlformats.org/officeDocument/2006/relationships/image" Target="../media/image24.svg"/><Relationship Id="rId5" Type="http://schemas.openxmlformats.org/officeDocument/2006/relationships/image" Target="../media/image20.svg"/><Relationship Id="rId10" Type="http://schemas.openxmlformats.org/officeDocument/2006/relationships/image" Target="../media/image18.png"/><Relationship Id="rId4" Type="http://schemas.openxmlformats.org/officeDocument/2006/relationships/image" Target="../media/image15.png"/><Relationship Id="rId9" Type="http://schemas.openxmlformats.org/officeDocument/2006/relationships/image" Target="../media/image17.jpeg"/></Relationships>
</file>

<file path=ppt/slides/_rels/slide8.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rgbClr val="5A745A">
                <a:alpha val="100000"/>
              </a:srgbClr>
            </a:gs>
            <a:gs pos="100000">
              <a:srgbClr val="1C371C">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a:off x="-1773539" y="1935472"/>
            <a:ext cx="6874288" cy="5546979"/>
            <a:chOff x="0" y="0"/>
            <a:chExt cx="9165717" cy="7395972"/>
          </a:xfrm>
        </p:grpSpPr>
        <p:sp>
          <p:nvSpPr>
            <p:cNvPr id="3" name="Freeform 3"/>
            <p:cNvSpPr/>
            <p:nvPr/>
          </p:nvSpPr>
          <p:spPr>
            <a:xfrm>
              <a:off x="0" y="0"/>
              <a:ext cx="9165717" cy="7395972"/>
            </a:xfrm>
            <a:custGeom>
              <a:avLst/>
              <a:gdLst/>
              <a:ahLst/>
              <a:cxnLst/>
              <a:rect l="l" t="t" r="r" b="b"/>
              <a:pathLst>
                <a:path w="9165717" h="7395972">
                  <a:moveTo>
                    <a:pt x="0" y="0"/>
                  </a:moveTo>
                  <a:lnTo>
                    <a:pt x="9165717" y="0"/>
                  </a:lnTo>
                  <a:lnTo>
                    <a:pt x="9165717" y="7395972"/>
                  </a:lnTo>
                  <a:lnTo>
                    <a:pt x="0" y="7395972"/>
                  </a:lnTo>
                  <a:lnTo>
                    <a:pt x="0" y="0"/>
                  </a:lnTo>
                  <a:close/>
                </a:path>
              </a:pathLst>
            </a:custGeom>
            <a:blipFill>
              <a:blip r:embed="rId2"/>
              <a:stretch>
                <a:fillRect/>
              </a:stretch>
            </a:blipFill>
          </p:spPr>
        </p:sp>
      </p:grpSp>
      <p:grpSp>
        <p:nvGrpSpPr>
          <p:cNvPr id="4" name="Group 4"/>
          <p:cNvGrpSpPr/>
          <p:nvPr/>
        </p:nvGrpSpPr>
        <p:grpSpPr>
          <a:xfrm>
            <a:off x="14236879" y="2189075"/>
            <a:ext cx="4051078" cy="5293328"/>
            <a:chOff x="0" y="0"/>
            <a:chExt cx="5401437" cy="7057771"/>
          </a:xfrm>
        </p:grpSpPr>
        <p:sp>
          <p:nvSpPr>
            <p:cNvPr id="5" name="Freeform 5"/>
            <p:cNvSpPr/>
            <p:nvPr/>
          </p:nvSpPr>
          <p:spPr>
            <a:xfrm>
              <a:off x="0" y="0"/>
              <a:ext cx="5401437" cy="7057771"/>
            </a:xfrm>
            <a:custGeom>
              <a:avLst/>
              <a:gdLst/>
              <a:ahLst/>
              <a:cxnLst/>
              <a:rect l="l" t="t" r="r" b="b"/>
              <a:pathLst>
                <a:path w="5401437" h="7057771">
                  <a:moveTo>
                    <a:pt x="0" y="0"/>
                  </a:moveTo>
                  <a:lnTo>
                    <a:pt x="5401437" y="0"/>
                  </a:lnTo>
                  <a:lnTo>
                    <a:pt x="5401437" y="7057771"/>
                  </a:lnTo>
                  <a:lnTo>
                    <a:pt x="0" y="7057771"/>
                  </a:lnTo>
                  <a:lnTo>
                    <a:pt x="0" y="0"/>
                  </a:lnTo>
                  <a:close/>
                </a:path>
              </a:pathLst>
            </a:custGeom>
            <a:blipFill>
              <a:blip r:embed="rId3">
                <a:alphaModFix amt="81000"/>
              </a:blip>
              <a:stretch>
                <a:fillRect/>
              </a:stretch>
            </a:blipFill>
          </p:spPr>
        </p:sp>
      </p:grpSp>
      <p:grpSp>
        <p:nvGrpSpPr>
          <p:cNvPr id="6" name="Group 6"/>
          <p:cNvGrpSpPr/>
          <p:nvPr/>
        </p:nvGrpSpPr>
        <p:grpSpPr>
          <a:xfrm>
            <a:off x="6326668" y="86344"/>
            <a:ext cx="4825555" cy="10287000"/>
            <a:chOff x="0" y="0"/>
            <a:chExt cx="6434074" cy="13716000"/>
          </a:xfrm>
        </p:grpSpPr>
        <p:sp>
          <p:nvSpPr>
            <p:cNvPr id="7" name="Freeform 7"/>
            <p:cNvSpPr/>
            <p:nvPr/>
          </p:nvSpPr>
          <p:spPr>
            <a:xfrm>
              <a:off x="0" y="0"/>
              <a:ext cx="6434074" cy="13716000"/>
            </a:xfrm>
            <a:custGeom>
              <a:avLst/>
              <a:gdLst/>
              <a:ahLst/>
              <a:cxnLst/>
              <a:rect l="l" t="t" r="r" b="b"/>
              <a:pathLst>
                <a:path w="6434074" h="13716000">
                  <a:moveTo>
                    <a:pt x="0" y="0"/>
                  </a:moveTo>
                  <a:lnTo>
                    <a:pt x="6434074" y="0"/>
                  </a:lnTo>
                  <a:lnTo>
                    <a:pt x="6434074" y="13716000"/>
                  </a:lnTo>
                  <a:lnTo>
                    <a:pt x="0" y="13716000"/>
                  </a:lnTo>
                  <a:lnTo>
                    <a:pt x="0" y="0"/>
                  </a:lnTo>
                  <a:close/>
                </a:path>
              </a:pathLst>
            </a:custGeom>
            <a:blipFill>
              <a:blip r:embed="rId4">
                <a:alphaModFix amt="39000"/>
              </a:blip>
              <a:stretch>
                <a:fillRect l="-64" r="-64"/>
              </a:stretch>
            </a:blipFill>
          </p:spPr>
        </p:sp>
      </p:grpSp>
      <p:sp>
        <p:nvSpPr>
          <p:cNvPr id="8" name="TextBox 8"/>
          <p:cNvSpPr txBox="1"/>
          <p:nvPr/>
        </p:nvSpPr>
        <p:spPr>
          <a:xfrm>
            <a:off x="457200" y="86344"/>
            <a:ext cx="17019342" cy="5001369"/>
          </a:xfrm>
          <a:prstGeom prst="rect">
            <a:avLst/>
          </a:prstGeom>
        </p:spPr>
        <p:txBody>
          <a:bodyPr wrap="square" lIns="0" tIns="0" rIns="0" bIns="0" rtlCol="0" anchor="t">
            <a:spAutoFit/>
          </a:bodyPr>
          <a:lstStyle/>
          <a:p>
            <a:pPr algn="ctr">
              <a:lnSpc>
                <a:spcPts val="12951"/>
              </a:lnSpc>
            </a:pPr>
            <a:r>
              <a:rPr lang="en-US" sz="9250" b="1" dirty="0">
                <a:solidFill>
                  <a:srgbClr val="FFFFFF"/>
                </a:solidFill>
                <a:latin typeface="Times New Roman Bold"/>
                <a:ea typeface="Times New Roman Bold"/>
                <a:cs typeface="Times New Roman Bold"/>
                <a:sym typeface="Times New Roman Bold"/>
              </a:rPr>
              <a:t>Plant Disease Detection and Remedy Suggestion for Home Based Farming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rgbClr val="5A745A">
                <a:alpha val="100000"/>
              </a:srgbClr>
            </a:gs>
            <a:gs pos="100000">
              <a:srgbClr val="1C371C">
                <a:alpha val="100000"/>
              </a:srgbClr>
            </a:gs>
          </a:gsLst>
          <a:lin ang="0"/>
        </a:gradFill>
        <a:effectLst/>
      </p:bgPr>
    </p:bg>
    <p:spTree>
      <p:nvGrpSpPr>
        <p:cNvPr id="1" name=""/>
        <p:cNvGrpSpPr/>
        <p:nvPr/>
      </p:nvGrpSpPr>
      <p:grpSpPr>
        <a:xfrm>
          <a:off x="0" y="0"/>
          <a:ext cx="0" cy="0"/>
          <a:chOff x="0" y="0"/>
          <a:chExt cx="0" cy="0"/>
        </a:xfrm>
      </p:grpSpPr>
      <p:sp>
        <p:nvSpPr>
          <p:cNvPr id="2" name="TextBox 2"/>
          <p:cNvSpPr txBox="1"/>
          <p:nvPr/>
        </p:nvSpPr>
        <p:spPr>
          <a:xfrm>
            <a:off x="700060" y="2067067"/>
            <a:ext cx="16887879" cy="7903866"/>
          </a:xfrm>
          <a:prstGeom prst="rect">
            <a:avLst/>
          </a:prstGeom>
        </p:spPr>
        <p:txBody>
          <a:bodyPr lIns="0" tIns="0" rIns="0" bIns="0" rtlCol="0" anchor="t">
            <a:spAutoFit/>
          </a:bodyPr>
          <a:lstStyle/>
          <a:p>
            <a:pPr marL="744674" lvl="1" indent="-372337" algn="l">
              <a:lnSpc>
                <a:spcPts val="4828"/>
              </a:lnSpc>
              <a:buFont typeface="Arial"/>
              <a:buChar char="•"/>
            </a:pPr>
            <a:r>
              <a:rPr lang="en-US" sz="3449" b="1">
                <a:solidFill>
                  <a:srgbClr val="FFFFFF"/>
                </a:solidFill>
                <a:latin typeface="Canva Sans Bold"/>
                <a:ea typeface="Canva Sans Bold"/>
                <a:cs typeface="Canva Sans Bold"/>
                <a:sym typeface="Canva Sans Bold"/>
              </a:rPr>
              <a:t>ResNet-50 is a 50-layer deep Convolutional Neural Network (CNN) introduced by Microsoft Research in 2015.</a:t>
            </a:r>
          </a:p>
          <a:p>
            <a:pPr algn="l">
              <a:lnSpc>
                <a:spcPts val="4828"/>
              </a:lnSpc>
            </a:pPr>
            <a:endParaRPr lang="en-US" sz="3449" b="1">
              <a:solidFill>
                <a:srgbClr val="FFFFFF"/>
              </a:solidFill>
              <a:latin typeface="Canva Sans Bold"/>
              <a:ea typeface="Canva Sans Bold"/>
              <a:cs typeface="Canva Sans Bold"/>
              <a:sym typeface="Canva Sans Bold"/>
            </a:endParaRPr>
          </a:p>
          <a:p>
            <a:pPr marL="744674" lvl="1" indent="-372337" algn="l">
              <a:lnSpc>
                <a:spcPts val="4828"/>
              </a:lnSpc>
              <a:buFont typeface="Arial"/>
              <a:buChar char="•"/>
            </a:pPr>
            <a:r>
              <a:rPr lang="en-US" sz="3449" b="1">
                <a:solidFill>
                  <a:srgbClr val="FFFFFF"/>
                </a:solidFill>
                <a:latin typeface="Canva Sans Bold"/>
                <a:ea typeface="Canva Sans Bold"/>
                <a:cs typeface="Canva Sans Bold"/>
                <a:sym typeface="Canva Sans Bold"/>
              </a:rPr>
              <a:t>Builds on CNNs by using residual learning with skip connections to solve training challenges in deep networks.</a:t>
            </a:r>
          </a:p>
          <a:p>
            <a:pPr algn="l">
              <a:lnSpc>
                <a:spcPts val="4828"/>
              </a:lnSpc>
            </a:pPr>
            <a:endParaRPr lang="en-US" sz="3449" b="1">
              <a:solidFill>
                <a:srgbClr val="FFFFFF"/>
              </a:solidFill>
              <a:latin typeface="Canva Sans Bold"/>
              <a:ea typeface="Canva Sans Bold"/>
              <a:cs typeface="Canva Sans Bold"/>
              <a:sym typeface="Canva Sans Bold"/>
            </a:endParaRPr>
          </a:p>
          <a:p>
            <a:pPr marL="744674" lvl="1" indent="-372337" algn="l">
              <a:lnSpc>
                <a:spcPts val="4828"/>
              </a:lnSpc>
              <a:buFont typeface="Arial"/>
              <a:buChar char="•"/>
            </a:pPr>
            <a:r>
              <a:rPr lang="en-US" sz="3449" b="1">
                <a:solidFill>
                  <a:srgbClr val="FFFFFF"/>
                </a:solidFill>
                <a:latin typeface="Canva Sans Bold"/>
                <a:ea typeface="Canva Sans Bold"/>
                <a:cs typeface="Canva Sans Bold"/>
                <a:sym typeface="Canva Sans Bold"/>
              </a:rPr>
              <a:t>Offers high accuracy (5.25% top-5 error on ImageNet) and automatically extracts features like texture and color.</a:t>
            </a:r>
          </a:p>
          <a:p>
            <a:pPr algn="l">
              <a:lnSpc>
                <a:spcPts val="4828"/>
              </a:lnSpc>
            </a:pPr>
            <a:endParaRPr lang="en-US" sz="3449" b="1">
              <a:solidFill>
                <a:srgbClr val="FFFFFF"/>
              </a:solidFill>
              <a:latin typeface="Canva Sans Bold"/>
              <a:ea typeface="Canva Sans Bold"/>
              <a:cs typeface="Canva Sans Bold"/>
              <a:sym typeface="Canva Sans Bold"/>
            </a:endParaRPr>
          </a:p>
          <a:p>
            <a:pPr marL="744674" lvl="1" indent="-372337" algn="l">
              <a:lnSpc>
                <a:spcPts val="4828"/>
              </a:lnSpc>
              <a:buFont typeface="Arial"/>
              <a:buChar char="•"/>
            </a:pPr>
            <a:r>
              <a:rPr lang="en-US" sz="3449" b="1">
                <a:solidFill>
                  <a:srgbClr val="FFFFFF"/>
                </a:solidFill>
                <a:latin typeface="Canva Sans Bold"/>
                <a:ea typeface="Canva Sans Bold"/>
                <a:cs typeface="Canva Sans Bold"/>
                <a:sym typeface="Canva Sans Bold"/>
              </a:rPr>
              <a:t>ResNet-50 is a 50-layer deep CNN that uses skip connections to improve training and achieve high accuracy for tasks like plant disease detection.</a:t>
            </a:r>
          </a:p>
          <a:p>
            <a:pPr algn="l">
              <a:lnSpc>
                <a:spcPts val="4828"/>
              </a:lnSpc>
            </a:pPr>
            <a:endParaRPr lang="en-US" sz="3449" b="1">
              <a:solidFill>
                <a:srgbClr val="FFFFFF"/>
              </a:solidFill>
              <a:latin typeface="Canva Sans Bold"/>
              <a:ea typeface="Canva Sans Bold"/>
              <a:cs typeface="Canva Sans Bold"/>
              <a:sym typeface="Canva Sans Bold"/>
            </a:endParaRPr>
          </a:p>
          <a:p>
            <a:pPr algn="l">
              <a:lnSpc>
                <a:spcPts val="4828"/>
              </a:lnSpc>
            </a:pPr>
            <a:endParaRPr lang="en-US" sz="3449" b="1">
              <a:solidFill>
                <a:srgbClr val="FFFFFF"/>
              </a:solidFill>
              <a:latin typeface="Canva Sans Bold"/>
              <a:ea typeface="Canva Sans Bold"/>
              <a:cs typeface="Canva Sans Bold"/>
              <a:sym typeface="Canva Sans Bold"/>
            </a:endParaRPr>
          </a:p>
        </p:txBody>
      </p:sp>
      <p:sp>
        <p:nvSpPr>
          <p:cNvPr id="3" name="TextBox 3"/>
          <p:cNvSpPr txBox="1"/>
          <p:nvPr/>
        </p:nvSpPr>
        <p:spPr>
          <a:xfrm>
            <a:off x="7057759" y="752482"/>
            <a:ext cx="3116659" cy="795007"/>
          </a:xfrm>
          <a:prstGeom prst="rect">
            <a:avLst/>
          </a:prstGeom>
        </p:spPr>
        <p:txBody>
          <a:bodyPr lIns="0" tIns="0" rIns="0" bIns="0" rtlCol="0" anchor="t">
            <a:spAutoFit/>
          </a:bodyPr>
          <a:lstStyle/>
          <a:p>
            <a:pPr algn="ctr">
              <a:lnSpc>
                <a:spcPts val="6580"/>
              </a:lnSpc>
            </a:pPr>
            <a:r>
              <a:rPr lang="en-US" sz="4700" b="1">
                <a:solidFill>
                  <a:srgbClr val="FFFFFF"/>
                </a:solidFill>
                <a:latin typeface="Canva Sans Bold"/>
                <a:ea typeface="Canva Sans Bold"/>
                <a:cs typeface="Canva Sans Bold"/>
                <a:sym typeface="Canva Sans Bold"/>
              </a:rPr>
              <a:t>ResNet-50</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rgbClr val="5A745A">
                <a:alpha val="100000"/>
              </a:srgbClr>
            </a:gs>
            <a:gs pos="100000">
              <a:srgbClr val="1C371C">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a:off x="1283793" y="1245739"/>
            <a:ext cx="3086100" cy="3086100"/>
            <a:chOff x="0" y="0"/>
            <a:chExt cx="812800" cy="812800"/>
          </a:xfrm>
        </p:grpSpPr>
        <p:sp>
          <p:nvSpPr>
            <p:cNvPr id="3" name="Freeform 3"/>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232323"/>
            </a:solidFill>
          </p:spPr>
        </p:sp>
        <p:sp>
          <p:nvSpPr>
            <p:cNvPr id="4" name="TextBox 4"/>
            <p:cNvSpPr txBox="1"/>
            <p:nvPr/>
          </p:nvSpPr>
          <p:spPr>
            <a:xfrm>
              <a:off x="0" y="-28575"/>
              <a:ext cx="812800" cy="841375"/>
            </a:xfrm>
            <a:prstGeom prst="rect">
              <a:avLst/>
            </a:prstGeom>
          </p:spPr>
          <p:txBody>
            <a:bodyPr lIns="50800" tIns="50800" rIns="50800" bIns="50800" rtlCol="0" anchor="ctr"/>
            <a:lstStyle/>
            <a:p>
              <a:pPr algn="ctr">
                <a:lnSpc>
                  <a:spcPts val="2574"/>
                </a:lnSpc>
              </a:pPr>
              <a:endParaRPr/>
            </a:p>
          </p:txBody>
        </p:sp>
      </p:grpSp>
      <p:sp>
        <p:nvSpPr>
          <p:cNvPr id="5" name="TextBox 5"/>
          <p:cNvSpPr txBox="1"/>
          <p:nvPr/>
        </p:nvSpPr>
        <p:spPr>
          <a:xfrm>
            <a:off x="4170924" y="-239854"/>
            <a:ext cx="9850902" cy="1453338"/>
          </a:xfrm>
          <a:prstGeom prst="rect">
            <a:avLst/>
          </a:prstGeom>
        </p:spPr>
        <p:txBody>
          <a:bodyPr lIns="0" tIns="0" rIns="0" bIns="0" rtlCol="0" anchor="t">
            <a:spAutoFit/>
          </a:bodyPr>
          <a:lstStyle/>
          <a:p>
            <a:pPr algn="ctr">
              <a:lnSpc>
                <a:spcPts val="10686"/>
              </a:lnSpc>
            </a:pPr>
            <a:r>
              <a:rPr lang="en-US" sz="7634" b="1">
                <a:solidFill>
                  <a:srgbClr val="FFFFFF"/>
                </a:solidFill>
                <a:latin typeface="Times New Roman Bold"/>
                <a:ea typeface="Times New Roman Bold"/>
                <a:cs typeface="Times New Roman Bold"/>
                <a:sym typeface="Times New Roman Bold"/>
              </a:rPr>
              <a:t>Data flow diagram</a:t>
            </a:r>
          </a:p>
        </p:txBody>
      </p:sp>
      <p:grpSp>
        <p:nvGrpSpPr>
          <p:cNvPr id="6" name="Group 6"/>
          <p:cNvGrpSpPr/>
          <p:nvPr/>
        </p:nvGrpSpPr>
        <p:grpSpPr>
          <a:xfrm>
            <a:off x="14021826" y="1245739"/>
            <a:ext cx="3086100" cy="3086100"/>
            <a:chOff x="0" y="0"/>
            <a:chExt cx="812800" cy="812800"/>
          </a:xfrm>
        </p:grpSpPr>
        <p:sp>
          <p:nvSpPr>
            <p:cNvPr id="7" name="Freeform 7"/>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232323"/>
            </a:solidFill>
          </p:spPr>
        </p:sp>
        <p:sp>
          <p:nvSpPr>
            <p:cNvPr id="8" name="TextBox 8"/>
            <p:cNvSpPr txBox="1"/>
            <p:nvPr/>
          </p:nvSpPr>
          <p:spPr>
            <a:xfrm>
              <a:off x="0" y="-28575"/>
              <a:ext cx="812800" cy="841375"/>
            </a:xfrm>
            <a:prstGeom prst="rect">
              <a:avLst/>
            </a:prstGeom>
          </p:spPr>
          <p:txBody>
            <a:bodyPr lIns="50800" tIns="50800" rIns="50800" bIns="50800" rtlCol="0" anchor="ctr"/>
            <a:lstStyle/>
            <a:p>
              <a:pPr algn="ctr">
                <a:lnSpc>
                  <a:spcPts val="2574"/>
                </a:lnSpc>
              </a:pPr>
              <a:endParaRPr/>
            </a:p>
          </p:txBody>
        </p:sp>
      </p:grpSp>
      <p:grpSp>
        <p:nvGrpSpPr>
          <p:cNvPr id="9" name="Group 9"/>
          <p:cNvGrpSpPr/>
          <p:nvPr/>
        </p:nvGrpSpPr>
        <p:grpSpPr>
          <a:xfrm>
            <a:off x="9950424" y="1245739"/>
            <a:ext cx="3086100" cy="3086100"/>
            <a:chOff x="0" y="0"/>
            <a:chExt cx="812800" cy="812800"/>
          </a:xfrm>
        </p:grpSpPr>
        <p:sp>
          <p:nvSpPr>
            <p:cNvPr id="10" name="Freeform 10"/>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232323"/>
            </a:solidFill>
          </p:spPr>
        </p:sp>
        <p:sp>
          <p:nvSpPr>
            <p:cNvPr id="11" name="TextBox 11"/>
            <p:cNvSpPr txBox="1"/>
            <p:nvPr/>
          </p:nvSpPr>
          <p:spPr>
            <a:xfrm>
              <a:off x="0" y="-28575"/>
              <a:ext cx="812800" cy="841375"/>
            </a:xfrm>
            <a:prstGeom prst="rect">
              <a:avLst/>
            </a:prstGeom>
          </p:spPr>
          <p:txBody>
            <a:bodyPr lIns="50800" tIns="50800" rIns="50800" bIns="50800" rtlCol="0" anchor="ctr"/>
            <a:lstStyle/>
            <a:p>
              <a:pPr algn="ctr">
                <a:lnSpc>
                  <a:spcPts val="2574"/>
                </a:lnSpc>
              </a:pPr>
              <a:endParaRPr/>
            </a:p>
          </p:txBody>
        </p:sp>
      </p:grpSp>
      <p:grpSp>
        <p:nvGrpSpPr>
          <p:cNvPr id="12" name="Group 12"/>
          <p:cNvGrpSpPr/>
          <p:nvPr/>
        </p:nvGrpSpPr>
        <p:grpSpPr>
          <a:xfrm>
            <a:off x="5616549" y="1245739"/>
            <a:ext cx="3086100" cy="3086100"/>
            <a:chOff x="0" y="0"/>
            <a:chExt cx="812800" cy="812800"/>
          </a:xfrm>
        </p:grpSpPr>
        <p:sp>
          <p:nvSpPr>
            <p:cNvPr id="13" name="Freeform 13"/>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232323"/>
            </a:solidFill>
          </p:spPr>
        </p:sp>
        <p:sp>
          <p:nvSpPr>
            <p:cNvPr id="14" name="TextBox 14"/>
            <p:cNvSpPr txBox="1"/>
            <p:nvPr/>
          </p:nvSpPr>
          <p:spPr>
            <a:xfrm>
              <a:off x="0" y="-28575"/>
              <a:ext cx="812800" cy="841375"/>
            </a:xfrm>
            <a:prstGeom prst="rect">
              <a:avLst/>
            </a:prstGeom>
          </p:spPr>
          <p:txBody>
            <a:bodyPr lIns="50800" tIns="50800" rIns="50800" bIns="50800" rtlCol="0" anchor="ctr"/>
            <a:lstStyle/>
            <a:p>
              <a:pPr algn="ctr">
                <a:lnSpc>
                  <a:spcPts val="2574"/>
                </a:lnSpc>
              </a:pPr>
              <a:endParaRPr/>
            </a:p>
          </p:txBody>
        </p:sp>
      </p:grpSp>
      <p:sp>
        <p:nvSpPr>
          <p:cNvPr id="15" name="TextBox 15"/>
          <p:cNvSpPr txBox="1"/>
          <p:nvPr/>
        </p:nvSpPr>
        <p:spPr>
          <a:xfrm>
            <a:off x="1376244" y="1899840"/>
            <a:ext cx="2901200" cy="1720748"/>
          </a:xfrm>
          <a:prstGeom prst="rect">
            <a:avLst/>
          </a:prstGeom>
        </p:spPr>
        <p:txBody>
          <a:bodyPr lIns="0" tIns="0" rIns="0" bIns="0" rtlCol="0" anchor="t">
            <a:spAutoFit/>
          </a:bodyPr>
          <a:lstStyle/>
          <a:p>
            <a:pPr algn="ctr">
              <a:lnSpc>
                <a:spcPts val="4588"/>
              </a:lnSpc>
            </a:pPr>
            <a:r>
              <a:rPr lang="en-US" sz="3277" b="1">
                <a:solidFill>
                  <a:srgbClr val="FFFFFF"/>
                </a:solidFill>
                <a:latin typeface="Canva Sans Bold"/>
                <a:ea typeface="Canva Sans Bold"/>
                <a:cs typeface="Canva Sans Bold"/>
                <a:sym typeface="Canva Sans Bold"/>
              </a:rPr>
              <a:t>User uploads plant leaf image</a:t>
            </a:r>
          </a:p>
        </p:txBody>
      </p:sp>
      <p:sp>
        <p:nvSpPr>
          <p:cNvPr id="16" name="TextBox 16"/>
          <p:cNvSpPr txBox="1"/>
          <p:nvPr/>
        </p:nvSpPr>
        <p:spPr>
          <a:xfrm>
            <a:off x="5709000" y="1899840"/>
            <a:ext cx="2901200" cy="1720748"/>
          </a:xfrm>
          <a:prstGeom prst="rect">
            <a:avLst/>
          </a:prstGeom>
        </p:spPr>
        <p:txBody>
          <a:bodyPr lIns="0" tIns="0" rIns="0" bIns="0" rtlCol="0" anchor="t">
            <a:spAutoFit/>
          </a:bodyPr>
          <a:lstStyle/>
          <a:p>
            <a:pPr algn="ctr">
              <a:lnSpc>
                <a:spcPts val="4588"/>
              </a:lnSpc>
            </a:pPr>
            <a:r>
              <a:rPr lang="en-US" sz="3277" b="1">
                <a:solidFill>
                  <a:srgbClr val="FFFFFF"/>
                </a:solidFill>
                <a:latin typeface="Canva Sans Bold"/>
                <a:ea typeface="Canva Sans Bold"/>
                <a:cs typeface="Canva Sans Bold"/>
                <a:sym typeface="Canva Sans Bold"/>
              </a:rPr>
              <a:t>Image preprocess </a:t>
            </a:r>
          </a:p>
          <a:p>
            <a:pPr algn="ctr">
              <a:lnSpc>
                <a:spcPts val="4588"/>
              </a:lnSpc>
            </a:pPr>
            <a:r>
              <a:rPr lang="en-US" sz="3277" b="1">
                <a:solidFill>
                  <a:srgbClr val="FFFFFF"/>
                </a:solidFill>
                <a:latin typeface="Canva Sans Bold"/>
                <a:ea typeface="Canva Sans Bold"/>
                <a:cs typeface="Canva Sans Bold"/>
                <a:sym typeface="Canva Sans Bold"/>
              </a:rPr>
              <a:t>(Resize)</a:t>
            </a:r>
          </a:p>
        </p:txBody>
      </p:sp>
      <p:sp>
        <p:nvSpPr>
          <p:cNvPr id="17" name="TextBox 17"/>
          <p:cNvSpPr txBox="1"/>
          <p:nvPr/>
        </p:nvSpPr>
        <p:spPr>
          <a:xfrm>
            <a:off x="10042875" y="1899840"/>
            <a:ext cx="2901200" cy="1720748"/>
          </a:xfrm>
          <a:prstGeom prst="rect">
            <a:avLst/>
          </a:prstGeom>
        </p:spPr>
        <p:txBody>
          <a:bodyPr lIns="0" tIns="0" rIns="0" bIns="0" rtlCol="0" anchor="t">
            <a:spAutoFit/>
          </a:bodyPr>
          <a:lstStyle/>
          <a:p>
            <a:pPr algn="ctr">
              <a:lnSpc>
                <a:spcPts val="4588"/>
              </a:lnSpc>
            </a:pPr>
            <a:r>
              <a:rPr lang="en-US" sz="3277" b="1">
                <a:solidFill>
                  <a:srgbClr val="FFFFFF"/>
                </a:solidFill>
                <a:latin typeface="Canva Sans Bold"/>
                <a:ea typeface="Canva Sans Bold"/>
                <a:cs typeface="Canva Sans Bold"/>
                <a:sym typeface="Canva Sans Bold"/>
              </a:rPr>
              <a:t>Model Prediction</a:t>
            </a:r>
          </a:p>
          <a:p>
            <a:pPr algn="ctr">
              <a:lnSpc>
                <a:spcPts val="4588"/>
              </a:lnSpc>
            </a:pPr>
            <a:r>
              <a:rPr lang="en-US" sz="3277" b="1">
                <a:solidFill>
                  <a:srgbClr val="FFFFFF"/>
                </a:solidFill>
                <a:latin typeface="Canva Sans Bold"/>
                <a:ea typeface="Canva Sans Bold"/>
                <a:cs typeface="Canva Sans Bold"/>
                <a:sym typeface="Canva Sans Bold"/>
              </a:rPr>
              <a:t>(ResNet50</a:t>
            </a:r>
          </a:p>
        </p:txBody>
      </p:sp>
      <p:sp>
        <p:nvSpPr>
          <p:cNvPr id="18" name="TextBox 18"/>
          <p:cNvSpPr txBox="1"/>
          <p:nvPr/>
        </p:nvSpPr>
        <p:spPr>
          <a:xfrm>
            <a:off x="14114276" y="2190979"/>
            <a:ext cx="2901200" cy="1138469"/>
          </a:xfrm>
          <a:prstGeom prst="rect">
            <a:avLst/>
          </a:prstGeom>
        </p:spPr>
        <p:txBody>
          <a:bodyPr lIns="0" tIns="0" rIns="0" bIns="0" rtlCol="0" anchor="t">
            <a:spAutoFit/>
          </a:bodyPr>
          <a:lstStyle/>
          <a:p>
            <a:pPr algn="ctr">
              <a:lnSpc>
                <a:spcPts val="4588"/>
              </a:lnSpc>
            </a:pPr>
            <a:r>
              <a:rPr lang="en-US" sz="3277" b="1">
                <a:solidFill>
                  <a:srgbClr val="FFFFFF"/>
                </a:solidFill>
                <a:latin typeface="Canva Sans Bold"/>
                <a:ea typeface="Canva Sans Bold"/>
                <a:cs typeface="Canva Sans Bold"/>
                <a:sym typeface="Canva Sans Bold"/>
              </a:rPr>
              <a:t>Confidence Score</a:t>
            </a:r>
          </a:p>
        </p:txBody>
      </p:sp>
      <p:grpSp>
        <p:nvGrpSpPr>
          <p:cNvPr id="19" name="Group 19"/>
          <p:cNvGrpSpPr/>
          <p:nvPr/>
        </p:nvGrpSpPr>
        <p:grpSpPr>
          <a:xfrm>
            <a:off x="14021826" y="6172200"/>
            <a:ext cx="3086100" cy="3086100"/>
            <a:chOff x="0" y="0"/>
            <a:chExt cx="812800" cy="812800"/>
          </a:xfrm>
        </p:grpSpPr>
        <p:sp>
          <p:nvSpPr>
            <p:cNvPr id="20" name="Freeform 20"/>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232323"/>
            </a:solidFill>
          </p:spPr>
        </p:sp>
        <p:sp>
          <p:nvSpPr>
            <p:cNvPr id="21" name="TextBox 21"/>
            <p:cNvSpPr txBox="1"/>
            <p:nvPr/>
          </p:nvSpPr>
          <p:spPr>
            <a:xfrm>
              <a:off x="0" y="-28575"/>
              <a:ext cx="812800" cy="841375"/>
            </a:xfrm>
            <a:prstGeom prst="rect">
              <a:avLst/>
            </a:prstGeom>
          </p:spPr>
          <p:txBody>
            <a:bodyPr lIns="50800" tIns="50800" rIns="50800" bIns="50800" rtlCol="0" anchor="ctr"/>
            <a:lstStyle/>
            <a:p>
              <a:pPr algn="ctr">
                <a:lnSpc>
                  <a:spcPts val="2574"/>
                </a:lnSpc>
              </a:pPr>
              <a:endParaRPr/>
            </a:p>
          </p:txBody>
        </p:sp>
      </p:grpSp>
      <p:sp>
        <p:nvSpPr>
          <p:cNvPr id="22" name="TextBox 22"/>
          <p:cNvSpPr txBox="1"/>
          <p:nvPr/>
        </p:nvSpPr>
        <p:spPr>
          <a:xfrm>
            <a:off x="14114276" y="7117441"/>
            <a:ext cx="2901200" cy="1138469"/>
          </a:xfrm>
          <a:prstGeom prst="rect">
            <a:avLst/>
          </a:prstGeom>
        </p:spPr>
        <p:txBody>
          <a:bodyPr lIns="0" tIns="0" rIns="0" bIns="0" rtlCol="0" anchor="t">
            <a:spAutoFit/>
          </a:bodyPr>
          <a:lstStyle/>
          <a:p>
            <a:pPr algn="ctr">
              <a:lnSpc>
                <a:spcPts val="4588"/>
              </a:lnSpc>
            </a:pPr>
            <a:r>
              <a:rPr lang="en-US" sz="3277" b="1">
                <a:solidFill>
                  <a:srgbClr val="FFFFFF"/>
                </a:solidFill>
                <a:latin typeface="Canva Sans Bold"/>
                <a:ea typeface="Canva Sans Bold"/>
                <a:cs typeface="Canva Sans Bold"/>
                <a:sym typeface="Canva Sans Bold"/>
              </a:rPr>
              <a:t>Disease </a:t>
            </a:r>
          </a:p>
          <a:p>
            <a:pPr algn="ctr">
              <a:lnSpc>
                <a:spcPts val="4588"/>
              </a:lnSpc>
            </a:pPr>
            <a:r>
              <a:rPr lang="en-US" sz="3277" b="1">
                <a:solidFill>
                  <a:srgbClr val="FFFFFF"/>
                </a:solidFill>
                <a:latin typeface="Canva Sans Bold"/>
                <a:ea typeface="Canva Sans Bold"/>
                <a:cs typeface="Canva Sans Bold"/>
                <a:sym typeface="Canva Sans Bold"/>
              </a:rPr>
              <a:t>Class</a:t>
            </a:r>
          </a:p>
        </p:txBody>
      </p:sp>
      <p:grpSp>
        <p:nvGrpSpPr>
          <p:cNvPr id="23" name="Group 23"/>
          <p:cNvGrpSpPr/>
          <p:nvPr/>
        </p:nvGrpSpPr>
        <p:grpSpPr>
          <a:xfrm>
            <a:off x="7553325" y="6172200"/>
            <a:ext cx="3086100" cy="3086100"/>
            <a:chOff x="0" y="0"/>
            <a:chExt cx="812800" cy="812800"/>
          </a:xfrm>
        </p:grpSpPr>
        <p:sp>
          <p:nvSpPr>
            <p:cNvPr id="24" name="Freeform 24"/>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232323"/>
            </a:solidFill>
          </p:spPr>
        </p:sp>
        <p:sp>
          <p:nvSpPr>
            <p:cNvPr id="25" name="TextBox 25"/>
            <p:cNvSpPr txBox="1"/>
            <p:nvPr/>
          </p:nvSpPr>
          <p:spPr>
            <a:xfrm>
              <a:off x="0" y="-28575"/>
              <a:ext cx="812800" cy="841375"/>
            </a:xfrm>
            <a:prstGeom prst="rect">
              <a:avLst/>
            </a:prstGeom>
          </p:spPr>
          <p:txBody>
            <a:bodyPr lIns="50800" tIns="50800" rIns="50800" bIns="50800" rtlCol="0" anchor="ctr"/>
            <a:lstStyle/>
            <a:p>
              <a:pPr algn="ctr">
                <a:lnSpc>
                  <a:spcPts val="2574"/>
                </a:lnSpc>
              </a:pPr>
              <a:endParaRPr/>
            </a:p>
          </p:txBody>
        </p:sp>
      </p:grpSp>
      <p:sp>
        <p:nvSpPr>
          <p:cNvPr id="26" name="TextBox 26"/>
          <p:cNvSpPr txBox="1"/>
          <p:nvPr/>
        </p:nvSpPr>
        <p:spPr>
          <a:xfrm>
            <a:off x="7681276" y="6535161"/>
            <a:ext cx="2901200" cy="2303027"/>
          </a:xfrm>
          <a:prstGeom prst="rect">
            <a:avLst/>
          </a:prstGeom>
        </p:spPr>
        <p:txBody>
          <a:bodyPr lIns="0" tIns="0" rIns="0" bIns="0" rtlCol="0" anchor="t">
            <a:spAutoFit/>
          </a:bodyPr>
          <a:lstStyle/>
          <a:p>
            <a:pPr algn="ctr">
              <a:lnSpc>
                <a:spcPts val="4588"/>
              </a:lnSpc>
            </a:pPr>
            <a:r>
              <a:rPr lang="en-US" sz="3277" b="1" dirty="0">
                <a:solidFill>
                  <a:srgbClr val="FFFFFF"/>
                </a:solidFill>
                <a:latin typeface="Canva Sans Bold"/>
                <a:ea typeface="Canva Sans Bold"/>
                <a:cs typeface="Canva Sans Bold"/>
                <a:sym typeface="Canva Sans Bold"/>
              </a:rPr>
              <a:t>Fetch Remedy from data dictionary</a:t>
            </a:r>
          </a:p>
        </p:txBody>
      </p:sp>
      <p:grpSp>
        <p:nvGrpSpPr>
          <p:cNvPr id="27" name="Group 27"/>
          <p:cNvGrpSpPr/>
          <p:nvPr/>
        </p:nvGrpSpPr>
        <p:grpSpPr>
          <a:xfrm>
            <a:off x="2627874" y="6172200"/>
            <a:ext cx="3086100" cy="3086100"/>
            <a:chOff x="0" y="0"/>
            <a:chExt cx="812800" cy="812800"/>
          </a:xfrm>
        </p:grpSpPr>
        <p:sp>
          <p:nvSpPr>
            <p:cNvPr id="28" name="Freeform 28"/>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232323"/>
            </a:solidFill>
          </p:spPr>
        </p:sp>
        <p:sp>
          <p:nvSpPr>
            <p:cNvPr id="29" name="TextBox 29"/>
            <p:cNvSpPr txBox="1"/>
            <p:nvPr/>
          </p:nvSpPr>
          <p:spPr>
            <a:xfrm>
              <a:off x="0" y="-28575"/>
              <a:ext cx="812800" cy="841375"/>
            </a:xfrm>
            <a:prstGeom prst="rect">
              <a:avLst/>
            </a:prstGeom>
          </p:spPr>
          <p:txBody>
            <a:bodyPr lIns="50800" tIns="50800" rIns="50800" bIns="50800" rtlCol="0" anchor="ctr"/>
            <a:lstStyle/>
            <a:p>
              <a:pPr algn="ctr">
                <a:lnSpc>
                  <a:spcPts val="2574"/>
                </a:lnSpc>
              </a:pPr>
              <a:endParaRPr/>
            </a:p>
          </p:txBody>
        </p:sp>
      </p:grpSp>
      <p:sp>
        <p:nvSpPr>
          <p:cNvPr id="30" name="TextBox 30"/>
          <p:cNvSpPr txBox="1"/>
          <p:nvPr/>
        </p:nvSpPr>
        <p:spPr>
          <a:xfrm>
            <a:off x="2715350" y="6535161"/>
            <a:ext cx="2901200" cy="2303027"/>
          </a:xfrm>
          <a:prstGeom prst="rect">
            <a:avLst/>
          </a:prstGeom>
        </p:spPr>
        <p:txBody>
          <a:bodyPr lIns="0" tIns="0" rIns="0" bIns="0" rtlCol="0" anchor="t">
            <a:spAutoFit/>
          </a:bodyPr>
          <a:lstStyle/>
          <a:p>
            <a:pPr algn="ctr">
              <a:lnSpc>
                <a:spcPts val="4588"/>
              </a:lnSpc>
            </a:pPr>
            <a:r>
              <a:rPr lang="en-US" sz="3277" b="1">
                <a:solidFill>
                  <a:srgbClr val="FFFFFF"/>
                </a:solidFill>
                <a:latin typeface="Canva Sans Bold"/>
                <a:ea typeface="Canva Sans Bold"/>
                <a:cs typeface="Canva Sans Bold"/>
                <a:sym typeface="Canva Sans Bold"/>
              </a:rPr>
              <a:t>Display Results (Disease,</a:t>
            </a:r>
          </a:p>
          <a:p>
            <a:pPr algn="ctr">
              <a:lnSpc>
                <a:spcPts val="4588"/>
              </a:lnSpc>
            </a:pPr>
            <a:r>
              <a:rPr lang="en-US" sz="3277" b="1">
                <a:solidFill>
                  <a:srgbClr val="FFFFFF"/>
                </a:solidFill>
                <a:latin typeface="Canva Sans Bold"/>
                <a:ea typeface="Canva Sans Bold"/>
                <a:cs typeface="Canva Sans Bold"/>
                <a:sym typeface="Canva Sans Bold"/>
              </a:rPr>
              <a:t>Remedies)</a:t>
            </a:r>
          </a:p>
        </p:txBody>
      </p:sp>
      <p:sp>
        <p:nvSpPr>
          <p:cNvPr id="31" name="AutoShape 31"/>
          <p:cNvSpPr/>
          <p:nvPr/>
        </p:nvSpPr>
        <p:spPr>
          <a:xfrm>
            <a:off x="4544899" y="2788789"/>
            <a:ext cx="896646" cy="0"/>
          </a:xfrm>
          <a:prstGeom prst="line">
            <a:avLst/>
          </a:prstGeom>
          <a:ln w="95250" cap="flat">
            <a:solidFill>
              <a:srgbClr val="FFFFFF"/>
            </a:solidFill>
            <a:prstDash val="solid"/>
            <a:headEnd type="none" w="sm" len="sm"/>
            <a:tailEnd type="triangle" w="lg" len="med"/>
          </a:ln>
        </p:spPr>
      </p:sp>
      <p:sp>
        <p:nvSpPr>
          <p:cNvPr id="32" name="AutoShape 32"/>
          <p:cNvSpPr/>
          <p:nvPr/>
        </p:nvSpPr>
        <p:spPr>
          <a:xfrm>
            <a:off x="15517251" y="4803696"/>
            <a:ext cx="0" cy="896646"/>
          </a:xfrm>
          <a:prstGeom prst="line">
            <a:avLst/>
          </a:prstGeom>
          <a:ln w="95250" cap="flat">
            <a:solidFill>
              <a:srgbClr val="FFFFFF"/>
            </a:solidFill>
            <a:prstDash val="solid"/>
            <a:headEnd type="none" w="sm" len="sm"/>
            <a:tailEnd type="triangle" w="lg" len="med"/>
          </a:ln>
        </p:spPr>
      </p:sp>
      <p:sp>
        <p:nvSpPr>
          <p:cNvPr id="33" name="AutoShape 33"/>
          <p:cNvSpPr/>
          <p:nvPr/>
        </p:nvSpPr>
        <p:spPr>
          <a:xfrm>
            <a:off x="13080852" y="2893564"/>
            <a:ext cx="896646" cy="0"/>
          </a:xfrm>
          <a:prstGeom prst="line">
            <a:avLst/>
          </a:prstGeom>
          <a:ln w="95250" cap="flat">
            <a:solidFill>
              <a:srgbClr val="FFFFFF"/>
            </a:solidFill>
            <a:prstDash val="solid"/>
            <a:headEnd type="none" w="sm" len="sm"/>
            <a:tailEnd type="triangle" w="lg" len="med"/>
          </a:ln>
        </p:spPr>
      </p:sp>
      <p:sp>
        <p:nvSpPr>
          <p:cNvPr id="34" name="AutoShape 34"/>
          <p:cNvSpPr/>
          <p:nvPr/>
        </p:nvSpPr>
        <p:spPr>
          <a:xfrm>
            <a:off x="8868689" y="2941189"/>
            <a:ext cx="896646" cy="0"/>
          </a:xfrm>
          <a:prstGeom prst="line">
            <a:avLst/>
          </a:prstGeom>
          <a:ln w="95250" cap="flat">
            <a:solidFill>
              <a:srgbClr val="FFFFFF"/>
            </a:solidFill>
            <a:prstDash val="solid"/>
            <a:headEnd type="none" w="sm" len="sm"/>
            <a:tailEnd type="triangle" w="lg" len="med"/>
          </a:ln>
        </p:spPr>
      </p:sp>
      <p:sp>
        <p:nvSpPr>
          <p:cNvPr id="35" name="AutoShape 35"/>
          <p:cNvSpPr/>
          <p:nvPr/>
        </p:nvSpPr>
        <p:spPr>
          <a:xfrm>
            <a:off x="11493117" y="7691438"/>
            <a:ext cx="1588092" cy="0"/>
          </a:xfrm>
          <a:prstGeom prst="line">
            <a:avLst/>
          </a:prstGeom>
          <a:ln w="95250" cap="flat">
            <a:solidFill>
              <a:srgbClr val="FFFFFF"/>
            </a:solidFill>
            <a:prstDash val="solid"/>
            <a:headEnd type="arrow" w="med" len="sm"/>
            <a:tailEnd type="none" w="sm" len="sm"/>
          </a:ln>
        </p:spPr>
      </p:sp>
      <p:sp>
        <p:nvSpPr>
          <p:cNvPr id="36" name="AutoShape 36"/>
          <p:cNvSpPr/>
          <p:nvPr/>
        </p:nvSpPr>
        <p:spPr>
          <a:xfrm>
            <a:off x="5839603" y="7643813"/>
            <a:ext cx="1588092" cy="0"/>
          </a:xfrm>
          <a:prstGeom prst="line">
            <a:avLst/>
          </a:prstGeom>
          <a:ln w="95250" cap="flat">
            <a:solidFill>
              <a:srgbClr val="FFFFFF"/>
            </a:solidFill>
            <a:prstDash val="solid"/>
            <a:headEnd type="arrow" w="med" len="sm"/>
            <a:tailEnd type="none" w="sm" len="sm"/>
          </a:ln>
        </p:spPr>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rgbClr val="5A745A">
                <a:alpha val="100000"/>
              </a:srgbClr>
            </a:gs>
            <a:gs pos="100000">
              <a:srgbClr val="000000">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1459763" y="1442722"/>
            <a:ext cx="15799537" cy="8221267"/>
          </a:xfrm>
          <a:custGeom>
            <a:avLst/>
            <a:gdLst/>
            <a:ahLst/>
            <a:cxnLst/>
            <a:rect l="l" t="t" r="r" b="b"/>
            <a:pathLst>
              <a:path w="15799537" h="8221267">
                <a:moveTo>
                  <a:pt x="0" y="0"/>
                </a:moveTo>
                <a:lnTo>
                  <a:pt x="15799537" y="0"/>
                </a:lnTo>
                <a:lnTo>
                  <a:pt x="15799537" y="8221267"/>
                </a:lnTo>
                <a:lnTo>
                  <a:pt x="0" y="8221267"/>
                </a:lnTo>
                <a:lnTo>
                  <a:pt x="0" y="0"/>
                </a:lnTo>
                <a:close/>
              </a:path>
            </a:pathLst>
          </a:custGeom>
          <a:blipFill>
            <a:blip r:embed="rId2"/>
            <a:stretch>
              <a:fillRect l="-128" r="-128" b="-1862"/>
            </a:stretch>
          </a:blipFill>
        </p:spPr>
      </p:sp>
      <p:sp>
        <p:nvSpPr>
          <p:cNvPr id="3" name="TextBox 3"/>
          <p:cNvSpPr txBox="1"/>
          <p:nvPr/>
        </p:nvSpPr>
        <p:spPr>
          <a:xfrm>
            <a:off x="255336" y="141605"/>
            <a:ext cx="4098429" cy="887095"/>
          </a:xfrm>
          <a:prstGeom prst="rect">
            <a:avLst/>
          </a:prstGeom>
        </p:spPr>
        <p:txBody>
          <a:bodyPr lIns="0" tIns="0" rIns="0" bIns="0" rtlCol="0" anchor="t">
            <a:spAutoFit/>
          </a:bodyPr>
          <a:lstStyle/>
          <a:p>
            <a:pPr algn="ctr">
              <a:lnSpc>
                <a:spcPts val="7279"/>
              </a:lnSpc>
            </a:pPr>
            <a:r>
              <a:rPr lang="en-US" sz="5199" b="1">
                <a:solidFill>
                  <a:srgbClr val="FFFFFF"/>
                </a:solidFill>
                <a:latin typeface="Canva Sans Bold"/>
                <a:ea typeface="Canva Sans Bold"/>
                <a:cs typeface="Canva Sans Bold"/>
                <a:sym typeface="Canva Sans Bold"/>
              </a:rPr>
              <a:t>Input Design</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rgbClr val="5A745A">
                <a:alpha val="100000"/>
              </a:srgbClr>
            </a:gs>
            <a:gs pos="100000">
              <a:srgbClr val="000000">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1507453" y="1660142"/>
            <a:ext cx="15273093" cy="8106365"/>
          </a:xfrm>
          <a:custGeom>
            <a:avLst/>
            <a:gdLst/>
            <a:ahLst/>
            <a:cxnLst/>
            <a:rect l="l" t="t" r="r" b="b"/>
            <a:pathLst>
              <a:path w="15273093" h="8106365">
                <a:moveTo>
                  <a:pt x="0" y="0"/>
                </a:moveTo>
                <a:lnTo>
                  <a:pt x="15273094" y="0"/>
                </a:lnTo>
                <a:lnTo>
                  <a:pt x="15273094" y="8106366"/>
                </a:lnTo>
                <a:lnTo>
                  <a:pt x="0" y="8106366"/>
                </a:lnTo>
                <a:lnTo>
                  <a:pt x="0" y="0"/>
                </a:lnTo>
                <a:close/>
              </a:path>
            </a:pathLst>
          </a:custGeom>
          <a:blipFill>
            <a:blip r:embed="rId2"/>
            <a:stretch>
              <a:fillRect/>
            </a:stretch>
          </a:blipFill>
        </p:spPr>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rotWithShape="1">
          <a:gsLst>
            <a:gs pos="0">
              <a:srgbClr val="5A745A">
                <a:alpha val="100000"/>
              </a:srgbClr>
            </a:gs>
            <a:gs pos="100000">
              <a:srgbClr val="000000">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1472392" y="1645367"/>
            <a:ext cx="15343216" cy="8087587"/>
          </a:xfrm>
          <a:custGeom>
            <a:avLst/>
            <a:gdLst/>
            <a:ahLst/>
            <a:cxnLst/>
            <a:rect l="l" t="t" r="r" b="b"/>
            <a:pathLst>
              <a:path w="15343216" h="8087587">
                <a:moveTo>
                  <a:pt x="0" y="0"/>
                </a:moveTo>
                <a:lnTo>
                  <a:pt x="15343216" y="0"/>
                </a:lnTo>
                <a:lnTo>
                  <a:pt x="15343216" y="8087586"/>
                </a:lnTo>
                <a:lnTo>
                  <a:pt x="0" y="8087586"/>
                </a:lnTo>
                <a:lnTo>
                  <a:pt x="0" y="0"/>
                </a:lnTo>
                <a:close/>
              </a:path>
            </a:pathLst>
          </a:custGeom>
          <a:blipFill>
            <a:blip r:embed="rId2"/>
            <a:stretch>
              <a:fillRect/>
            </a:stretch>
          </a:blipFill>
        </p:spPr>
      </p:sp>
      <p:sp>
        <p:nvSpPr>
          <p:cNvPr id="3" name="TextBox 3"/>
          <p:cNvSpPr txBox="1"/>
          <p:nvPr/>
        </p:nvSpPr>
        <p:spPr>
          <a:xfrm>
            <a:off x="471058" y="141605"/>
            <a:ext cx="4667250" cy="887095"/>
          </a:xfrm>
          <a:prstGeom prst="rect">
            <a:avLst/>
          </a:prstGeom>
        </p:spPr>
        <p:txBody>
          <a:bodyPr lIns="0" tIns="0" rIns="0" bIns="0" rtlCol="0" anchor="t">
            <a:spAutoFit/>
          </a:bodyPr>
          <a:lstStyle/>
          <a:p>
            <a:pPr algn="ctr">
              <a:lnSpc>
                <a:spcPts val="7279"/>
              </a:lnSpc>
            </a:pPr>
            <a:r>
              <a:rPr lang="en-US" sz="5199" b="1">
                <a:solidFill>
                  <a:srgbClr val="FFFFFF"/>
                </a:solidFill>
                <a:latin typeface="Canva Sans Bold"/>
                <a:ea typeface="Canva Sans Bold"/>
                <a:cs typeface="Canva Sans Bold"/>
                <a:sym typeface="Canva Sans Bold"/>
              </a:rPr>
              <a:t>Output Design</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rotWithShape="1">
          <a:gsLst>
            <a:gs pos="0">
              <a:srgbClr val="5A745A">
                <a:alpha val="100000"/>
              </a:srgbClr>
            </a:gs>
            <a:gs pos="100000">
              <a:srgbClr val="1C371C">
                <a:alpha val="100000"/>
              </a:srgbClr>
            </a:gs>
          </a:gsLst>
          <a:lin ang="0"/>
        </a:gradFill>
        <a:effectLst/>
      </p:bgPr>
    </p:bg>
    <p:spTree>
      <p:nvGrpSpPr>
        <p:cNvPr id="1" name=""/>
        <p:cNvGrpSpPr/>
        <p:nvPr/>
      </p:nvGrpSpPr>
      <p:grpSpPr>
        <a:xfrm>
          <a:off x="0" y="0"/>
          <a:ext cx="0" cy="0"/>
          <a:chOff x="0" y="0"/>
          <a:chExt cx="0" cy="0"/>
        </a:xfrm>
      </p:grpSpPr>
      <p:sp>
        <p:nvSpPr>
          <p:cNvPr id="2" name="TextBox 2"/>
          <p:cNvSpPr txBox="1"/>
          <p:nvPr/>
        </p:nvSpPr>
        <p:spPr>
          <a:xfrm>
            <a:off x="3597367" y="-86378"/>
            <a:ext cx="11812423" cy="1403561"/>
          </a:xfrm>
          <a:prstGeom prst="rect">
            <a:avLst/>
          </a:prstGeom>
        </p:spPr>
        <p:txBody>
          <a:bodyPr lIns="0" tIns="0" rIns="0" bIns="0" rtlCol="0" anchor="t">
            <a:spAutoFit/>
          </a:bodyPr>
          <a:lstStyle/>
          <a:p>
            <a:pPr algn="ctr">
              <a:lnSpc>
                <a:spcPts val="10298"/>
              </a:lnSpc>
            </a:pPr>
            <a:r>
              <a:rPr lang="en-US" sz="7353" b="1">
                <a:solidFill>
                  <a:srgbClr val="FFFFFF"/>
                </a:solidFill>
                <a:latin typeface="Times New Roman Bold"/>
                <a:ea typeface="Times New Roman Bold"/>
                <a:cs typeface="Times New Roman Bold"/>
                <a:sym typeface="Times New Roman Bold"/>
              </a:rPr>
              <a:t>System specification</a:t>
            </a:r>
          </a:p>
        </p:txBody>
      </p:sp>
      <p:sp>
        <p:nvSpPr>
          <p:cNvPr id="3" name="TextBox 3"/>
          <p:cNvSpPr txBox="1"/>
          <p:nvPr/>
        </p:nvSpPr>
        <p:spPr>
          <a:xfrm>
            <a:off x="179069" y="1450078"/>
            <a:ext cx="8459976" cy="1025124"/>
          </a:xfrm>
          <a:prstGeom prst="rect">
            <a:avLst/>
          </a:prstGeom>
        </p:spPr>
        <p:txBody>
          <a:bodyPr lIns="0" tIns="0" rIns="0" bIns="0" rtlCol="0" anchor="t">
            <a:spAutoFit/>
          </a:bodyPr>
          <a:lstStyle/>
          <a:p>
            <a:pPr algn="ctr">
              <a:lnSpc>
                <a:spcPts val="7534"/>
              </a:lnSpc>
            </a:pPr>
            <a:r>
              <a:rPr lang="en-US" sz="5379" b="1">
                <a:solidFill>
                  <a:srgbClr val="FFFFFF"/>
                </a:solidFill>
                <a:latin typeface="Times New Roman Bold"/>
                <a:ea typeface="Times New Roman Bold"/>
                <a:cs typeface="Times New Roman Bold"/>
                <a:sym typeface="Times New Roman Bold"/>
              </a:rPr>
              <a:t>Hardware Configuration</a:t>
            </a:r>
          </a:p>
        </p:txBody>
      </p:sp>
      <p:sp>
        <p:nvSpPr>
          <p:cNvPr id="4" name="TextBox 4"/>
          <p:cNvSpPr txBox="1"/>
          <p:nvPr/>
        </p:nvSpPr>
        <p:spPr>
          <a:xfrm>
            <a:off x="9503578" y="1450078"/>
            <a:ext cx="8459976" cy="1025124"/>
          </a:xfrm>
          <a:prstGeom prst="rect">
            <a:avLst/>
          </a:prstGeom>
        </p:spPr>
        <p:txBody>
          <a:bodyPr lIns="0" tIns="0" rIns="0" bIns="0" rtlCol="0" anchor="t">
            <a:spAutoFit/>
          </a:bodyPr>
          <a:lstStyle/>
          <a:p>
            <a:pPr algn="ctr">
              <a:lnSpc>
                <a:spcPts val="7534"/>
              </a:lnSpc>
            </a:pPr>
            <a:r>
              <a:rPr lang="en-US" sz="5379" b="1">
                <a:solidFill>
                  <a:srgbClr val="FFFFFF"/>
                </a:solidFill>
                <a:latin typeface="Times New Roman Bold"/>
                <a:ea typeface="Times New Roman Bold"/>
                <a:cs typeface="Times New Roman Bold"/>
                <a:sym typeface="Times New Roman Bold"/>
              </a:rPr>
              <a:t>Software Configuration</a:t>
            </a:r>
          </a:p>
        </p:txBody>
      </p:sp>
      <p:sp>
        <p:nvSpPr>
          <p:cNvPr id="5" name="TextBox 5"/>
          <p:cNvSpPr txBox="1"/>
          <p:nvPr/>
        </p:nvSpPr>
        <p:spPr>
          <a:xfrm>
            <a:off x="689908" y="2662367"/>
            <a:ext cx="7680326" cy="934593"/>
          </a:xfrm>
          <a:prstGeom prst="rect">
            <a:avLst/>
          </a:prstGeom>
        </p:spPr>
        <p:txBody>
          <a:bodyPr lIns="0" tIns="0" rIns="0" bIns="0" rtlCol="0" anchor="t">
            <a:spAutoFit/>
          </a:bodyPr>
          <a:lstStyle/>
          <a:p>
            <a:pPr algn="ctr">
              <a:lnSpc>
                <a:spcPts val="5707"/>
              </a:lnSpc>
            </a:pPr>
            <a:r>
              <a:rPr lang="en-US" sz="4078" b="1">
                <a:solidFill>
                  <a:srgbClr val="FFFFFF"/>
                </a:solidFill>
                <a:latin typeface="Arimo Bold"/>
                <a:ea typeface="Arimo Bold"/>
                <a:cs typeface="Arimo Bold"/>
                <a:sym typeface="Arimo Bold"/>
              </a:rPr>
              <a:t>Processor    :Intel core i7</a:t>
            </a:r>
          </a:p>
        </p:txBody>
      </p:sp>
      <p:sp>
        <p:nvSpPr>
          <p:cNvPr id="6" name="TextBox 6"/>
          <p:cNvSpPr txBox="1"/>
          <p:nvPr/>
        </p:nvSpPr>
        <p:spPr>
          <a:xfrm>
            <a:off x="754615" y="3645388"/>
            <a:ext cx="7308885" cy="916347"/>
          </a:xfrm>
          <a:prstGeom prst="rect">
            <a:avLst/>
          </a:prstGeom>
        </p:spPr>
        <p:txBody>
          <a:bodyPr lIns="0" tIns="0" rIns="0" bIns="0" rtlCol="0" anchor="t">
            <a:spAutoFit/>
          </a:bodyPr>
          <a:lstStyle/>
          <a:p>
            <a:pPr algn="ctr">
              <a:lnSpc>
                <a:spcPts val="5707"/>
              </a:lnSpc>
            </a:pPr>
            <a:r>
              <a:rPr lang="en-US" sz="4078" b="1">
                <a:solidFill>
                  <a:srgbClr val="FFFFFF"/>
                </a:solidFill>
                <a:latin typeface="Arimo Bold"/>
                <a:ea typeface="Arimo Bold"/>
                <a:cs typeface="Arimo Bold"/>
                <a:sym typeface="Arimo Bold"/>
              </a:rPr>
              <a:t>Ram            :8GB Ram</a:t>
            </a:r>
          </a:p>
        </p:txBody>
      </p:sp>
      <p:sp>
        <p:nvSpPr>
          <p:cNvPr id="7" name="TextBox 7"/>
          <p:cNvSpPr txBox="1"/>
          <p:nvPr/>
        </p:nvSpPr>
        <p:spPr>
          <a:xfrm>
            <a:off x="382398" y="4700418"/>
            <a:ext cx="7047174" cy="934593"/>
          </a:xfrm>
          <a:prstGeom prst="rect">
            <a:avLst/>
          </a:prstGeom>
        </p:spPr>
        <p:txBody>
          <a:bodyPr lIns="0" tIns="0" rIns="0" bIns="0" rtlCol="0" anchor="t">
            <a:spAutoFit/>
          </a:bodyPr>
          <a:lstStyle/>
          <a:p>
            <a:pPr algn="ctr">
              <a:lnSpc>
                <a:spcPts val="5707"/>
              </a:lnSpc>
            </a:pPr>
            <a:r>
              <a:rPr lang="en-US" sz="4078" b="1">
                <a:solidFill>
                  <a:srgbClr val="FFFFFF"/>
                </a:solidFill>
                <a:latin typeface="Arimo Bold"/>
                <a:ea typeface="Arimo Bold"/>
                <a:cs typeface="Arimo Bold"/>
                <a:sym typeface="Arimo Bold"/>
              </a:rPr>
              <a:t>Storage        :512GB</a:t>
            </a:r>
          </a:p>
        </p:txBody>
      </p:sp>
      <p:sp>
        <p:nvSpPr>
          <p:cNvPr id="8" name="TextBox 8"/>
          <p:cNvSpPr txBox="1"/>
          <p:nvPr/>
        </p:nvSpPr>
        <p:spPr>
          <a:xfrm>
            <a:off x="382398" y="5701685"/>
            <a:ext cx="9625231" cy="916347"/>
          </a:xfrm>
          <a:prstGeom prst="rect">
            <a:avLst/>
          </a:prstGeom>
        </p:spPr>
        <p:txBody>
          <a:bodyPr lIns="0" tIns="0" rIns="0" bIns="0" rtlCol="0" anchor="t">
            <a:spAutoFit/>
          </a:bodyPr>
          <a:lstStyle/>
          <a:p>
            <a:pPr algn="ctr">
              <a:lnSpc>
                <a:spcPts val="5707"/>
              </a:lnSpc>
            </a:pPr>
            <a:r>
              <a:rPr lang="en-US" sz="4078" b="1">
                <a:solidFill>
                  <a:srgbClr val="FFFFFF"/>
                </a:solidFill>
                <a:latin typeface="Arimo Bold"/>
                <a:ea typeface="Arimo Bold"/>
                <a:cs typeface="Arimo Bold"/>
                <a:sym typeface="Arimo Bold"/>
              </a:rPr>
              <a:t>Keyboard     :Standard 102 key</a:t>
            </a:r>
          </a:p>
        </p:txBody>
      </p:sp>
      <p:sp>
        <p:nvSpPr>
          <p:cNvPr id="9" name="TextBox 9"/>
          <p:cNvSpPr txBox="1"/>
          <p:nvPr/>
        </p:nvSpPr>
        <p:spPr>
          <a:xfrm>
            <a:off x="904958" y="6741857"/>
            <a:ext cx="7008198" cy="934593"/>
          </a:xfrm>
          <a:prstGeom prst="rect">
            <a:avLst/>
          </a:prstGeom>
        </p:spPr>
        <p:txBody>
          <a:bodyPr lIns="0" tIns="0" rIns="0" bIns="0" rtlCol="0" anchor="t">
            <a:spAutoFit/>
          </a:bodyPr>
          <a:lstStyle/>
          <a:p>
            <a:pPr algn="ctr">
              <a:lnSpc>
                <a:spcPts val="5707"/>
              </a:lnSpc>
            </a:pPr>
            <a:r>
              <a:rPr lang="en-US" sz="4078" b="1">
                <a:solidFill>
                  <a:srgbClr val="FFFFFF"/>
                </a:solidFill>
                <a:latin typeface="Arimo Bold"/>
                <a:ea typeface="Arimo Bold"/>
                <a:cs typeface="Arimo Bold"/>
                <a:sym typeface="Arimo Bold"/>
              </a:rPr>
              <a:t>Mouse         :3 Buttons</a:t>
            </a:r>
          </a:p>
        </p:txBody>
      </p:sp>
      <p:sp>
        <p:nvSpPr>
          <p:cNvPr id="10" name="TextBox 10"/>
          <p:cNvSpPr txBox="1"/>
          <p:nvPr/>
        </p:nvSpPr>
        <p:spPr>
          <a:xfrm>
            <a:off x="9503578" y="2579977"/>
            <a:ext cx="8781338" cy="934593"/>
          </a:xfrm>
          <a:prstGeom prst="rect">
            <a:avLst/>
          </a:prstGeom>
        </p:spPr>
        <p:txBody>
          <a:bodyPr lIns="0" tIns="0" rIns="0" bIns="0" rtlCol="0" anchor="t">
            <a:spAutoFit/>
          </a:bodyPr>
          <a:lstStyle/>
          <a:p>
            <a:pPr algn="ctr">
              <a:lnSpc>
                <a:spcPts val="5707"/>
              </a:lnSpc>
            </a:pPr>
            <a:r>
              <a:rPr lang="en-US" sz="4078" b="1">
                <a:solidFill>
                  <a:srgbClr val="FFFFFF"/>
                </a:solidFill>
                <a:latin typeface="Arimo Bold"/>
                <a:ea typeface="Arimo Bold"/>
                <a:cs typeface="Arimo Bold"/>
                <a:sym typeface="Arimo Bold"/>
              </a:rPr>
              <a:t>Operating System     :Windows 11</a:t>
            </a:r>
          </a:p>
        </p:txBody>
      </p:sp>
      <p:sp>
        <p:nvSpPr>
          <p:cNvPr id="11" name="TextBox 11"/>
          <p:cNvSpPr txBox="1"/>
          <p:nvPr/>
        </p:nvSpPr>
        <p:spPr>
          <a:xfrm>
            <a:off x="9230603" y="3562195"/>
            <a:ext cx="8732951" cy="1421155"/>
          </a:xfrm>
          <a:prstGeom prst="rect">
            <a:avLst/>
          </a:prstGeom>
        </p:spPr>
        <p:txBody>
          <a:bodyPr lIns="0" tIns="0" rIns="0" bIns="0" rtlCol="0" anchor="t">
            <a:spAutoFit/>
          </a:bodyPr>
          <a:lstStyle/>
          <a:p>
            <a:pPr algn="ctr">
              <a:lnSpc>
                <a:spcPts val="5665"/>
              </a:lnSpc>
            </a:pPr>
            <a:r>
              <a:rPr lang="en-US" sz="4046" b="1">
                <a:solidFill>
                  <a:srgbClr val="FFFFFF"/>
                </a:solidFill>
                <a:latin typeface="Arimo Bold"/>
                <a:ea typeface="Arimo Bold"/>
                <a:cs typeface="Arimo Bold"/>
                <a:sym typeface="Arimo Bold"/>
              </a:rPr>
              <a:t>IDE(software)             :PyCharm </a:t>
            </a:r>
          </a:p>
          <a:p>
            <a:pPr algn="ctr">
              <a:lnSpc>
                <a:spcPts val="5665"/>
              </a:lnSpc>
            </a:pPr>
            <a:r>
              <a:rPr lang="en-US" sz="4046" b="1">
                <a:solidFill>
                  <a:srgbClr val="FFFFFF"/>
                </a:solidFill>
                <a:latin typeface="Arimo Bold"/>
                <a:ea typeface="Arimo Bold"/>
                <a:cs typeface="Arimo Bold"/>
                <a:sym typeface="Arimo Bold"/>
              </a:rPr>
              <a:t>                                   2021.3.1</a:t>
            </a:r>
          </a:p>
        </p:txBody>
      </p:sp>
      <p:sp>
        <p:nvSpPr>
          <p:cNvPr id="12" name="TextBox 12"/>
          <p:cNvSpPr txBox="1"/>
          <p:nvPr/>
        </p:nvSpPr>
        <p:spPr>
          <a:xfrm>
            <a:off x="9964048" y="5701685"/>
            <a:ext cx="8104281" cy="829894"/>
          </a:xfrm>
          <a:prstGeom prst="rect">
            <a:avLst/>
          </a:prstGeom>
        </p:spPr>
        <p:txBody>
          <a:bodyPr lIns="0" tIns="0" rIns="0" bIns="0" rtlCol="0" anchor="t">
            <a:spAutoFit/>
          </a:bodyPr>
          <a:lstStyle/>
          <a:p>
            <a:pPr algn="ctr">
              <a:lnSpc>
                <a:spcPts val="5707"/>
              </a:lnSpc>
            </a:pPr>
            <a:r>
              <a:rPr lang="en-US" sz="4078" b="1">
                <a:solidFill>
                  <a:srgbClr val="FFFFFF"/>
                </a:solidFill>
                <a:latin typeface="Arimo Bold"/>
                <a:ea typeface="Arimo Bold"/>
                <a:cs typeface="Arimo Bold"/>
                <a:sym typeface="Arimo Bold"/>
              </a:rPr>
              <a:t>Front End               :Python 3.8</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rotWithShape="1">
          <a:gsLst>
            <a:gs pos="0">
              <a:srgbClr val="5A745A">
                <a:alpha val="100000"/>
              </a:srgbClr>
            </a:gs>
            <a:gs pos="100000">
              <a:srgbClr val="000000">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a:off x="4315042" y="-227552"/>
            <a:ext cx="10190798" cy="10684955"/>
            <a:chOff x="0" y="0"/>
            <a:chExt cx="13587730" cy="14246606"/>
          </a:xfrm>
        </p:grpSpPr>
        <p:sp>
          <p:nvSpPr>
            <p:cNvPr id="3" name="Freeform 3"/>
            <p:cNvSpPr/>
            <p:nvPr/>
          </p:nvSpPr>
          <p:spPr>
            <a:xfrm>
              <a:off x="0" y="0"/>
              <a:ext cx="13587730" cy="14246606"/>
            </a:xfrm>
            <a:custGeom>
              <a:avLst/>
              <a:gdLst/>
              <a:ahLst/>
              <a:cxnLst/>
              <a:rect l="l" t="t" r="r" b="b"/>
              <a:pathLst>
                <a:path w="13587730" h="14246606">
                  <a:moveTo>
                    <a:pt x="0" y="0"/>
                  </a:moveTo>
                  <a:lnTo>
                    <a:pt x="13587730" y="0"/>
                  </a:lnTo>
                  <a:lnTo>
                    <a:pt x="13587730" y="14246606"/>
                  </a:lnTo>
                  <a:lnTo>
                    <a:pt x="0" y="14246606"/>
                  </a:lnTo>
                  <a:lnTo>
                    <a:pt x="0" y="0"/>
                  </a:lnTo>
                  <a:close/>
                </a:path>
              </a:pathLst>
            </a:custGeom>
            <a:blipFill>
              <a:blip r:embed="rId2">
                <a:alphaModFix amt="40000"/>
              </a:blip>
              <a:stretch>
                <a:fillRect l="-6" r="-6"/>
              </a:stretch>
            </a:blipFill>
          </p:spPr>
        </p:sp>
      </p:grpSp>
      <p:sp>
        <p:nvSpPr>
          <p:cNvPr id="4" name="Freeform 4"/>
          <p:cNvSpPr/>
          <p:nvPr/>
        </p:nvSpPr>
        <p:spPr>
          <a:xfrm>
            <a:off x="889353" y="1475711"/>
            <a:ext cx="294005" cy="294005"/>
          </a:xfrm>
          <a:custGeom>
            <a:avLst/>
            <a:gdLst/>
            <a:ahLst/>
            <a:cxnLst/>
            <a:rect l="l" t="t" r="r" b="b"/>
            <a:pathLst>
              <a:path w="294005" h="294005">
                <a:moveTo>
                  <a:pt x="0" y="0"/>
                </a:moveTo>
                <a:lnTo>
                  <a:pt x="294005" y="0"/>
                </a:lnTo>
                <a:lnTo>
                  <a:pt x="294005" y="294005"/>
                </a:lnTo>
                <a:lnTo>
                  <a:pt x="0" y="294005"/>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5" name="TextBox 5"/>
          <p:cNvSpPr txBox="1"/>
          <p:nvPr/>
        </p:nvSpPr>
        <p:spPr>
          <a:xfrm>
            <a:off x="-489413" y="-38244"/>
            <a:ext cx="5753871" cy="1514603"/>
          </a:xfrm>
          <a:prstGeom prst="rect">
            <a:avLst/>
          </a:prstGeom>
        </p:spPr>
        <p:txBody>
          <a:bodyPr lIns="0" tIns="0" rIns="0" bIns="0" rtlCol="0" anchor="t">
            <a:spAutoFit/>
          </a:bodyPr>
          <a:lstStyle/>
          <a:p>
            <a:pPr algn="ctr">
              <a:lnSpc>
                <a:spcPts val="8251"/>
              </a:lnSpc>
            </a:pPr>
            <a:r>
              <a:rPr lang="en-US" sz="5892">
                <a:solidFill>
                  <a:srgbClr val="FFFFFF"/>
                </a:solidFill>
                <a:latin typeface="Times New Roman"/>
                <a:ea typeface="Times New Roman"/>
                <a:cs typeface="Times New Roman"/>
                <a:sym typeface="Times New Roman"/>
              </a:rPr>
              <a:t>Bibliography</a:t>
            </a:r>
          </a:p>
        </p:txBody>
      </p:sp>
      <p:sp>
        <p:nvSpPr>
          <p:cNvPr id="6" name="TextBox 6"/>
          <p:cNvSpPr txBox="1"/>
          <p:nvPr/>
        </p:nvSpPr>
        <p:spPr>
          <a:xfrm>
            <a:off x="1288133" y="8302893"/>
            <a:ext cx="14968883" cy="1275246"/>
          </a:xfrm>
          <a:prstGeom prst="rect">
            <a:avLst/>
          </a:prstGeom>
        </p:spPr>
        <p:txBody>
          <a:bodyPr lIns="0" tIns="0" rIns="0" bIns="0" rtlCol="0" anchor="t">
            <a:spAutoFit/>
          </a:bodyPr>
          <a:lstStyle/>
          <a:p>
            <a:pPr algn="just">
              <a:lnSpc>
                <a:spcPts val="3215"/>
              </a:lnSpc>
            </a:pPr>
            <a:r>
              <a:rPr lang="en-US" sz="2297" b="1">
                <a:solidFill>
                  <a:srgbClr val="FFFFFF"/>
                </a:solidFill>
                <a:latin typeface="Arimo Bold"/>
                <a:ea typeface="Arimo Bold"/>
                <a:cs typeface="Arimo Bold"/>
                <a:sym typeface="Arimo Bold"/>
              </a:rPr>
              <a:t>Streamlit Documentation:</a:t>
            </a:r>
          </a:p>
          <a:p>
            <a:pPr algn="just">
              <a:lnSpc>
                <a:spcPts val="3215"/>
              </a:lnSpc>
            </a:pPr>
            <a:r>
              <a:rPr lang="en-US" sz="2297" b="1">
                <a:solidFill>
                  <a:srgbClr val="FFFFFF"/>
                </a:solidFill>
                <a:latin typeface="Arimo Bold"/>
                <a:ea typeface="Arimo Bold"/>
                <a:cs typeface="Arimo Bold"/>
                <a:sym typeface="Arimo Bold"/>
              </a:rPr>
              <a:t>Comprehensive guide on building web applications with Streamlit.</a:t>
            </a:r>
          </a:p>
          <a:p>
            <a:pPr algn="just">
              <a:lnSpc>
                <a:spcPts val="3215"/>
              </a:lnSpc>
            </a:pPr>
            <a:r>
              <a:rPr lang="en-US" sz="2297" b="1">
                <a:solidFill>
                  <a:srgbClr val="FFFFFF"/>
                </a:solidFill>
                <a:latin typeface="Arimo Bold"/>
                <a:ea typeface="Arimo Bold"/>
                <a:cs typeface="Arimo Bold"/>
                <a:sym typeface="Arimo Bold"/>
              </a:rPr>
              <a:t>https://docs.streamlit.io</a:t>
            </a:r>
          </a:p>
        </p:txBody>
      </p:sp>
      <p:sp>
        <p:nvSpPr>
          <p:cNvPr id="7" name="TextBox 7"/>
          <p:cNvSpPr txBox="1"/>
          <p:nvPr/>
        </p:nvSpPr>
        <p:spPr>
          <a:xfrm>
            <a:off x="1307123" y="4997577"/>
            <a:ext cx="11286431" cy="1730629"/>
          </a:xfrm>
          <a:prstGeom prst="rect">
            <a:avLst/>
          </a:prstGeom>
        </p:spPr>
        <p:txBody>
          <a:bodyPr lIns="0" tIns="0" rIns="0" bIns="0" rtlCol="0" anchor="t">
            <a:spAutoFit/>
          </a:bodyPr>
          <a:lstStyle/>
          <a:p>
            <a:pPr algn="l">
              <a:lnSpc>
                <a:spcPts val="3310"/>
              </a:lnSpc>
            </a:pPr>
            <a:r>
              <a:rPr lang="en-US" sz="2365" b="1">
                <a:solidFill>
                  <a:srgbClr val="FFFFFF"/>
                </a:solidFill>
                <a:latin typeface="Arimo Bold"/>
                <a:ea typeface="Arimo Bold"/>
                <a:cs typeface="Arimo Bold"/>
                <a:sym typeface="Arimo Bold"/>
              </a:rPr>
              <a:t>OpenCV Documentation: Detailed information on image processing techniques using OpenCV.</a:t>
            </a:r>
          </a:p>
          <a:p>
            <a:pPr algn="l">
              <a:lnSpc>
                <a:spcPts val="3310"/>
              </a:lnSpc>
            </a:pPr>
            <a:r>
              <a:rPr lang="en-US" sz="2365" b="1">
                <a:solidFill>
                  <a:srgbClr val="FFFFFF"/>
                </a:solidFill>
                <a:latin typeface="Arimo Bold"/>
                <a:ea typeface="Arimo Bold"/>
                <a:cs typeface="Arimo Bold"/>
                <a:sym typeface="Arimo Bold"/>
              </a:rPr>
              <a:t>https://docs.opencv.org/</a:t>
            </a:r>
          </a:p>
          <a:p>
            <a:pPr algn="l">
              <a:lnSpc>
                <a:spcPts val="3310"/>
              </a:lnSpc>
            </a:pPr>
            <a:endParaRPr lang="en-US" sz="2365" b="1">
              <a:solidFill>
                <a:srgbClr val="FFFFFF"/>
              </a:solidFill>
              <a:latin typeface="Arimo Bold"/>
              <a:ea typeface="Arimo Bold"/>
              <a:cs typeface="Arimo Bold"/>
              <a:sym typeface="Arimo Bold"/>
            </a:endParaRPr>
          </a:p>
        </p:txBody>
      </p:sp>
      <p:sp>
        <p:nvSpPr>
          <p:cNvPr id="8" name="TextBox 8"/>
          <p:cNvSpPr txBox="1"/>
          <p:nvPr/>
        </p:nvSpPr>
        <p:spPr>
          <a:xfrm>
            <a:off x="1307123" y="3390884"/>
            <a:ext cx="14949893" cy="1311529"/>
          </a:xfrm>
          <a:prstGeom prst="rect">
            <a:avLst/>
          </a:prstGeom>
        </p:spPr>
        <p:txBody>
          <a:bodyPr lIns="0" tIns="0" rIns="0" bIns="0" rtlCol="0" anchor="t">
            <a:spAutoFit/>
          </a:bodyPr>
          <a:lstStyle/>
          <a:p>
            <a:pPr algn="l">
              <a:lnSpc>
                <a:spcPts val="3310"/>
              </a:lnSpc>
            </a:pPr>
            <a:r>
              <a:rPr lang="en-US" sz="2365" b="1">
                <a:solidFill>
                  <a:srgbClr val="FFFFFF"/>
                </a:solidFill>
                <a:latin typeface="Arimo Bold"/>
                <a:ea typeface="Arimo Bold"/>
                <a:cs typeface="Arimo Bold"/>
                <a:sym typeface="Arimo Bold"/>
              </a:rPr>
              <a:t>TensorFlow Documentation: Resources on machine learning models and implementation.</a:t>
            </a:r>
          </a:p>
          <a:p>
            <a:pPr algn="l">
              <a:lnSpc>
                <a:spcPts val="3310"/>
              </a:lnSpc>
            </a:pPr>
            <a:r>
              <a:rPr lang="en-US" sz="2365" b="1">
                <a:solidFill>
                  <a:srgbClr val="FFFFFF"/>
                </a:solidFill>
                <a:latin typeface="Arimo Bold"/>
                <a:ea typeface="Arimo Bold"/>
                <a:cs typeface="Arimo Bold"/>
                <a:sym typeface="Arimo Bold"/>
              </a:rPr>
              <a:t>https://www.tensorflow.org/</a:t>
            </a:r>
          </a:p>
          <a:p>
            <a:pPr algn="l">
              <a:lnSpc>
                <a:spcPts val="3310"/>
              </a:lnSpc>
            </a:pPr>
            <a:endParaRPr lang="en-US" sz="2365" b="1">
              <a:solidFill>
                <a:srgbClr val="FFFFFF"/>
              </a:solidFill>
              <a:latin typeface="Arimo Bold"/>
              <a:ea typeface="Arimo Bold"/>
              <a:cs typeface="Arimo Bold"/>
              <a:sym typeface="Arimo Bold"/>
            </a:endParaRPr>
          </a:p>
        </p:txBody>
      </p:sp>
      <p:sp>
        <p:nvSpPr>
          <p:cNvPr id="9" name="TextBox 9"/>
          <p:cNvSpPr txBox="1"/>
          <p:nvPr/>
        </p:nvSpPr>
        <p:spPr>
          <a:xfrm>
            <a:off x="1288133" y="6608472"/>
            <a:ext cx="12869046" cy="1730629"/>
          </a:xfrm>
          <a:prstGeom prst="rect">
            <a:avLst/>
          </a:prstGeom>
        </p:spPr>
        <p:txBody>
          <a:bodyPr lIns="0" tIns="0" rIns="0" bIns="0" rtlCol="0" anchor="t">
            <a:spAutoFit/>
          </a:bodyPr>
          <a:lstStyle/>
          <a:p>
            <a:pPr algn="l">
              <a:lnSpc>
                <a:spcPts val="3310"/>
              </a:lnSpc>
            </a:pPr>
            <a:r>
              <a:rPr lang="en-US" sz="2365" b="1">
                <a:solidFill>
                  <a:srgbClr val="FFFFFF"/>
                </a:solidFill>
                <a:latin typeface="Arimo Bold"/>
                <a:ea typeface="Arimo Bold"/>
                <a:cs typeface="Arimo Bold"/>
                <a:sym typeface="Arimo Bold"/>
              </a:rPr>
              <a:t>Kaggle Plant Disease Dataset: A dataset for training and testing plant disease detection models.</a:t>
            </a:r>
          </a:p>
          <a:p>
            <a:pPr algn="l">
              <a:lnSpc>
                <a:spcPts val="3310"/>
              </a:lnSpc>
            </a:pPr>
            <a:r>
              <a:rPr lang="en-US" sz="2365" b="1">
                <a:solidFill>
                  <a:srgbClr val="FFFFFF"/>
                </a:solidFill>
                <a:latin typeface="Arimo Bold"/>
                <a:ea typeface="Arimo Bold"/>
                <a:cs typeface="Arimo Bold"/>
                <a:sym typeface="Arimo Bold"/>
              </a:rPr>
              <a:t>https://www.kaggle.com/datasets /emmarex/plantdisease</a:t>
            </a:r>
          </a:p>
          <a:p>
            <a:pPr algn="l">
              <a:lnSpc>
                <a:spcPts val="3310"/>
              </a:lnSpc>
            </a:pPr>
            <a:endParaRPr lang="en-US" sz="2365" b="1">
              <a:solidFill>
                <a:srgbClr val="FFFFFF"/>
              </a:solidFill>
              <a:latin typeface="Arimo Bold"/>
              <a:ea typeface="Arimo Bold"/>
              <a:cs typeface="Arimo Bold"/>
              <a:sym typeface="Arimo Bold"/>
            </a:endParaRPr>
          </a:p>
        </p:txBody>
      </p:sp>
      <p:sp>
        <p:nvSpPr>
          <p:cNvPr id="10" name="TextBox 10"/>
          <p:cNvSpPr txBox="1"/>
          <p:nvPr/>
        </p:nvSpPr>
        <p:spPr>
          <a:xfrm>
            <a:off x="1307123" y="1209011"/>
            <a:ext cx="15155046" cy="2149074"/>
          </a:xfrm>
          <a:prstGeom prst="rect">
            <a:avLst/>
          </a:prstGeom>
        </p:spPr>
        <p:txBody>
          <a:bodyPr lIns="0" tIns="0" rIns="0" bIns="0" rtlCol="0" anchor="t">
            <a:spAutoFit/>
          </a:bodyPr>
          <a:lstStyle/>
          <a:p>
            <a:pPr algn="l">
              <a:lnSpc>
                <a:spcPts val="3344"/>
              </a:lnSpc>
            </a:pPr>
            <a:r>
              <a:rPr lang="en-US" sz="2389" b="1">
                <a:solidFill>
                  <a:srgbClr val="FFFFFF"/>
                </a:solidFill>
                <a:latin typeface="Arimo Bold"/>
                <a:ea typeface="Arimo Bold"/>
                <a:cs typeface="Arimo Bold"/>
                <a:sym typeface="Arimo Bold"/>
              </a:rPr>
              <a:t>Research Paper: Application of Machine Learning in Plant Disease Detection and Diagnosis: Discusses the advantages of machine learning methods for plant disease detection.</a:t>
            </a:r>
          </a:p>
          <a:p>
            <a:pPr algn="l">
              <a:lnSpc>
                <a:spcPts val="3344"/>
              </a:lnSpc>
            </a:pPr>
            <a:r>
              <a:rPr lang="en-US" sz="2389" b="1">
                <a:solidFill>
                  <a:srgbClr val="FFFFFF"/>
                </a:solidFill>
                <a:latin typeface="Arimo Bold"/>
                <a:ea typeface="Arimo Bold"/>
                <a:cs typeface="Arimo Bold"/>
                <a:sym typeface="Arimo Bold"/>
              </a:rPr>
              <a:t>https://link.springer.com/chapter/10 .1007/978-981-97-6160-9_7</a:t>
            </a:r>
          </a:p>
          <a:p>
            <a:pPr algn="l">
              <a:lnSpc>
                <a:spcPts val="3344"/>
              </a:lnSpc>
            </a:pPr>
            <a:endParaRPr lang="en-US" sz="2389" b="1">
              <a:solidFill>
                <a:srgbClr val="FFFFFF"/>
              </a:solidFill>
              <a:latin typeface="Arimo Bold"/>
              <a:ea typeface="Arimo Bold"/>
              <a:cs typeface="Arimo Bold"/>
              <a:sym typeface="Arimo Bold"/>
            </a:endParaRPr>
          </a:p>
          <a:p>
            <a:pPr algn="l">
              <a:lnSpc>
                <a:spcPts val="3344"/>
              </a:lnSpc>
            </a:pPr>
            <a:endParaRPr lang="en-US" sz="2389" b="1">
              <a:solidFill>
                <a:srgbClr val="FFFFFF"/>
              </a:solidFill>
              <a:latin typeface="Arimo Bold"/>
              <a:ea typeface="Arimo Bold"/>
              <a:cs typeface="Arimo Bold"/>
              <a:sym typeface="Arimo Bold"/>
            </a:endParaRPr>
          </a:p>
        </p:txBody>
      </p:sp>
      <p:sp>
        <p:nvSpPr>
          <p:cNvPr id="11" name="Freeform 11"/>
          <p:cNvSpPr/>
          <p:nvPr/>
        </p:nvSpPr>
        <p:spPr>
          <a:xfrm>
            <a:off x="889353" y="3571859"/>
            <a:ext cx="294005" cy="294005"/>
          </a:xfrm>
          <a:custGeom>
            <a:avLst/>
            <a:gdLst/>
            <a:ahLst/>
            <a:cxnLst/>
            <a:rect l="l" t="t" r="r" b="b"/>
            <a:pathLst>
              <a:path w="294005" h="294005">
                <a:moveTo>
                  <a:pt x="0" y="0"/>
                </a:moveTo>
                <a:lnTo>
                  <a:pt x="294005" y="0"/>
                </a:lnTo>
                <a:lnTo>
                  <a:pt x="294005" y="294005"/>
                </a:lnTo>
                <a:lnTo>
                  <a:pt x="0" y="294005"/>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12" name="Freeform 12"/>
          <p:cNvSpPr/>
          <p:nvPr/>
        </p:nvSpPr>
        <p:spPr>
          <a:xfrm>
            <a:off x="889353" y="5271677"/>
            <a:ext cx="294005" cy="294005"/>
          </a:xfrm>
          <a:custGeom>
            <a:avLst/>
            <a:gdLst/>
            <a:ahLst/>
            <a:cxnLst/>
            <a:rect l="l" t="t" r="r" b="b"/>
            <a:pathLst>
              <a:path w="294005" h="294005">
                <a:moveTo>
                  <a:pt x="0" y="0"/>
                </a:moveTo>
                <a:lnTo>
                  <a:pt x="294005" y="0"/>
                </a:lnTo>
                <a:lnTo>
                  <a:pt x="294005" y="294005"/>
                </a:lnTo>
                <a:lnTo>
                  <a:pt x="0" y="294005"/>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13" name="Freeform 13"/>
          <p:cNvSpPr/>
          <p:nvPr/>
        </p:nvSpPr>
        <p:spPr>
          <a:xfrm>
            <a:off x="889353" y="6859321"/>
            <a:ext cx="294005" cy="294005"/>
          </a:xfrm>
          <a:custGeom>
            <a:avLst/>
            <a:gdLst/>
            <a:ahLst/>
            <a:cxnLst/>
            <a:rect l="l" t="t" r="r" b="b"/>
            <a:pathLst>
              <a:path w="294005" h="294005">
                <a:moveTo>
                  <a:pt x="0" y="0"/>
                </a:moveTo>
                <a:lnTo>
                  <a:pt x="294005" y="0"/>
                </a:lnTo>
                <a:lnTo>
                  <a:pt x="294005" y="294005"/>
                </a:lnTo>
                <a:lnTo>
                  <a:pt x="0" y="294005"/>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14" name="Freeform 14"/>
          <p:cNvSpPr/>
          <p:nvPr/>
        </p:nvSpPr>
        <p:spPr>
          <a:xfrm>
            <a:off x="889353" y="8471118"/>
            <a:ext cx="294005" cy="294005"/>
          </a:xfrm>
          <a:custGeom>
            <a:avLst/>
            <a:gdLst/>
            <a:ahLst/>
            <a:cxnLst/>
            <a:rect l="l" t="t" r="r" b="b"/>
            <a:pathLst>
              <a:path w="294005" h="294005">
                <a:moveTo>
                  <a:pt x="0" y="0"/>
                </a:moveTo>
                <a:lnTo>
                  <a:pt x="294005" y="0"/>
                </a:lnTo>
                <a:lnTo>
                  <a:pt x="294005" y="294005"/>
                </a:lnTo>
                <a:lnTo>
                  <a:pt x="0" y="294005"/>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rotWithShape="1">
          <a:gsLst>
            <a:gs pos="0">
              <a:srgbClr val="5A745A">
                <a:alpha val="100000"/>
              </a:srgbClr>
            </a:gs>
            <a:gs pos="100000">
              <a:srgbClr val="1C371C">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a:off x="3689995" y="9435"/>
            <a:ext cx="9879330" cy="10277570"/>
            <a:chOff x="0" y="0"/>
            <a:chExt cx="13172439" cy="13703427"/>
          </a:xfrm>
        </p:grpSpPr>
        <p:sp>
          <p:nvSpPr>
            <p:cNvPr id="3" name="Freeform 3"/>
            <p:cNvSpPr/>
            <p:nvPr/>
          </p:nvSpPr>
          <p:spPr>
            <a:xfrm>
              <a:off x="0" y="0"/>
              <a:ext cx="13172439" cy="13703427"/>
            </a:xfrm>
            <a:custGeom>
              <a:avLst/>
              <a:gdLst/>
              <a:ahLst/>
              <a:cxnLst/>
              <a:rect l="l" t="t" r="r" b="b"/>
              <a:pathLst>
                <a:path w="13172439" h="13703427">
                  <a:moveTo>
                    <a:pt x="0" y="0"/>
                  </a:moveTo>
                  <a:lnTo>
                    <a:pt x="13172439" y="0"/>
                  </a:lnTo>
                  <a:lnTo>
                    <a:pt x="13172439" y="13703427"/>
                  </a:lnTo>
                  <a:lnTo>
                    <a:pt x="0" y="13703427"/>
                  </a:lnTo>
                  <a:lnTo>
                    <a:pt x="0" y="0"/>
                  </a:lnTo>
                  <a:close/>
                </a:path>
              </a:pathLst>
            </a:custGeom>
            <a:blipFill>
              <a:blip r:embed="rId2">
                <a:alphaModFix amt="50000"/>
              </a:blip>
              <a:stretch>
                <a:fillRect t="-9" b="-9"/>
              </a:stretch>
            </a:blipFill>
          </p:spPr>
        </p:sp>
      </p:grpSp>
      <p:sp>
        <p:nvSpPr>
          <p:cNvPr id="4" name="TextBox 4"/>
          <p:cNvSpPr txBox="1"/>
          <p:nvPr/>
        </p:nvSpPr>
        <p:spPr>
          <a:xfrm>
            <a:off x="514350" y="968417"/>
            <a:ext cx="17259300" cy="8101575"/>
          </a:xfrm>
          <a:prstGeom prst="rect">
            <a:avLst/>
          </a:prstGeom>
        </p:spPr>
        <p:txBody>
          <a:bodyPr lIns="0" tIns="0" rIns="0" bIns="0" rtlCol="0" anchor="t">
            <a:spAutoFit/>
          </a:bodyPr>
          <a:lstStyle/>
          <a:p>
            <a:pPr algn="just">
              <a:lnSpc>
                <a:spcPts val="6815"/>
              </a:lnSpc>
            </a:pPr>
            <a:r>
              <a:rPr lang="en-US" sz="4868" b="1">
                <a:solidFill>
                  <a:srgbClr val="FFFFFF"/>
                </a:solidFill>
                <a:latin typeface="Garamond Bold"/>
                <a:ea typeface="Garamond Bold"/>
                <a:cs typeface="Garamond Bold"/>
                <a:sym typeface="Garamond Bold"/>
              </a:rPr>
              <a:t>User-Friendly Application: Developed a straightforward interface tailored for home-based gardeners to easily identify plant diseases.</a:t>
            </a:r>
          </a:p>
          <a:p>
            <a:pPr algn="just">
              <a:lnSpc>
                <a:spcPts val="6255"/>
              </a:lnSpc>
            </a:pPr>
            <a:r>
              <a:rPr lang="en-US" sz="4468" b="1">
                <a:solidFill>
                  <a:srgbClr val="FFFFFF"/>
                </a:solidFill>
                <a:latin typeface="Garamond Bold"/>
                <a:ea typeface="Garamond Bold"/>
                <a:cs typeface="Garamond Bold"/>
                <a:sym typeface="Garamond Bold"/>
              </a:rPr>
              <a:t>Accurate Disease Identification: Implemented a machine learning model to reliably classify various plant diseases from images.</a:t>
            </a:r>
          </a:p>
          <a:p>
            <a:pPr algn="just">
              <a:lnSpc>
                <a:spcPts val="6255"/>
              </a:lnSpc>
            </a:pPr>
            <a:r>
              <a:rPr lang="en-US" sz="4468" b="1">
                <a:solidFill>
                  <a:srgbClr val="FFFFFF"/>
                </a:solidFill>
                <a:latin typeface="Garamond Bold"/>
                <a:ea typeface="Garamond Bold"/>
                <a:cs typeface="Garamond Bold"/>
                <a:sym typeface="Garamond Bold"/>
              </a:rPr>
              <a:t>Actionable Remedies: Provided users with practical solutions and preventive measures for identified plant diseases.</a:t>
            </a:r>
          </a:p>
          <a:p>
            <a:pPr algn="just">
              <a:lnSpc>
                <a:spcPts val="6255"/>
              </a:lnSpc>
            </a:pPr>
            <a:r>
              <a:rPr lang="en-US" sz="4468" b="1">
                <a:solidFill>
                  <a:srgbClr val="FFFFFF"/>
                </a:solidFill>
                <a:latin typeface="Garamond Bold"/>
                <a:ea typeface="Garamond Bold"/>
                <a:cs typeface="Garamond Bold"/>
                <a:sym typeface="Garamond Bold"/>
              </a:rPr>
              <a:t>Empowering Home Gardeners: Equipped individuals with limited agricultural knowledge to maintain healthy plants and ensure sustainable home farming.</a:t>
            </a:r>
          </a:p>
        </p:txBody>
      </p:sp>
      <p:sp>
        <p:nvSpPr>
          <p:cNvPr id="5" name="TextBox 5"/>
          <p:cNvSpPr txBox="1"/>
          <p:nvPr/>
        </p:nvSpPr>
        <p:spPr>
          <a:xfrm>
            <a:off x="-199630" y="-200653"/>
            <a:ext cx="5381778" cy="1705483"/>
          </a:xfrm>
          <a:prstGeom prst="rect">
            <a:avLst/>
          </a:prstGeom>
        </p:spPr>
        <p:txBody>
          <a:bodyPr lIns="0" tIns="0" rIns="0" bIns="0" rtlCol="0" anchor="t">
            <a:spAutoFit/>
          </a:bodyPr>
          <a:lstStyle/>
          <a:p>
            <a:pPr algn="ctr">
              <a:lnSpc>
                <a:spcPts val="9379"/>
              </a:lnSpc>
            </a:pPr>
            <a:r>
              <a:rPr lang="en-US" sz="6698">
                <a:solidFill>
                  <a:srgbClr val="FFFFFF"/>
                </a:solidFill>
                <a:latin typeface="Times New Roman"/>
                <a:ea typeface="Times New Roman"/>
                <a:cs typeface="Times New Roman"/>
                <a:sym typeface="Times New Roman"/>
              </a:rPr>
              <a:t>Conclusion</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rotWithShape="1">
          <a:gsLst>
            <a:gs pos="0">
              <a:srgbClr val="5A745A">
                <a:alpha val="100000"/>
              </a:srgbClr>
            </a:gs>
            <a:gs pos="100000">
              <a:srgbClr val="000000">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a:off x="7370676" y="1028700"/>
            <a:ext cx="3546634" cy="8229600"/>
            <a:chOff x="0" y="0"/>
            <a:chExt cx="4728845" cy="10972800"/>
          </a:xfrm>
        </p:grpSpPr>
        <p:sp>
          <p:nvSpPr>
            <p:cNvPr id="3" name="Freeform 3"/>
            <p:cNvSpPr/>
            <p:nvPr/>
          </p:nvSpPr>
          <p:spPr>
            <a:xfrm>
              <a:off x="0" y="0"/>
              <a:ext cx="4728845" cy="10972800"/>
            </a:xfrm>
            <a:custGeom>
              <a:avLst/>
              <a:gdLst/>
              <a:ahLst/>
              <a:cxnLst/>
              <a:rect l="l" t="t" r="r" b="b"/>
              <a:pathLst>
                <a:path w="4728845" h="10972800">
                  <a:moveTo>
                    <a:pt x="0" y="0"/>
                  </a:moveTo>
                  <a:lnTo>
                    <a:pt x="4728845" y="0"/>
                  </a:lnTo>
                  <a:lnTo>
                    <a:pt x="4728845" y="10972800"/>
                  </a:lnTo>
                  <a:lnTo>
                    <a:pt x="0" y="10972800"/>
                  </a:lnTo>
                  <a:lnTo>
                    <a:pt x="0" y="0"/>
                  </a:lnTo>
                  <a:close/>
                </a:path>
              </a:pathLst>
            </a:custGeom>
            <a:blipFill>
              <a:blip r:embed="rId2">
                <a:alphaModFix amt="49000"/>
              </a:blip>
              <a:stretch>
                <a:fillRect/>
              </a:stretch>
            </a:blipFill>
          </p:spPr>
        </p:sp>
      </p:grpSp>
      <p:grpSp>
        <p:nvGrpSpPr>
          <p:cNvPr id="4" name="Group 4"/>
          <p:cNvGrpSpPr/>
          <p:nvPr/>
        </p:nvGrpSpPr>
        <p:grpSpPr>
          <a:xfrm>
            <a:off x="792605" y="1381070"/>
            <a:ext cx="4824603" cy="8229600"/>
            <a:chOff x="0" y="0"/>
            <a:chExt cx="6432804" cy="10972800"/>
          </a:xfrm>
        </p:grpSpPr>
        <p:sp>
          <p:nvSpPr>
            <p:cNvPr id="5" name="Freeform 5"/>
            <p:cNvSpPr/>
            <p:nvPr/>
          </p:nvSpPr>
          <p:spPr>
            <a:xfrm>
              <a:off x="0" y="0"/>
              <a:ext cx="6432804" cy="10972800"/>
            </a:xfrm>
            <a:custGeom>
              <a:avLst/>
              <a:gdLst/>
              <a:ahLst/>
              <a:cxnLst/>
              <a:rect l="l" t="t" r="r" b="b"/>
              <a:pathLst>
                <a:path w="6432804" h="10972800">
                  <a:moveTo>
                    <a:pt x="0" y="0"/>
                  </a:moveTo>
                  <a:lnTo>
                    <a:pt x="6432804" y="0"/>
                  </a:lnTo>
                  <a:lnTo>
                    <a:pt x="6432804" y="10972800"/>
                  </a:lnTo>
                  <a:lnTo>
                    <a:pt x="0" y="10972800"/>
                  </a:lnTo>
                  <a:lnTo>
                    <a:pt x="0" y="0"/>
                  </a:lnTo>
                  <a:close/>
                </a:path>
              </a:pathLst>
            </a:custGeom>
            <a:blipFill>
              <a:blip r:embed="rId3">
                <a:alphaModFix amt="50000"/>
              </a:blip>
              <a:stretch>
                <a:fillRect t="-15" b="-15"/>
              </a:stretch>
            </a:blipFill>
          </p:spPr>
        </p:sp>
      </p:grpSp>
      <p:grpSp>
        <p:nvGrpSpPr>
          <p:cNvPr id="6" name="Group 6"/>
          <p:cNvGrpSpPr/>
          <p:nvPr/>
        </p:nvGrpSpPr>
        <p:grpSpPr>
          <a:xfrm>
            <a:off x="10377297" y="1028700"/>
            <a:ext cx="7910703" cy="8229600"/>
            <a:chOff x="0" y="0"/>
            <a:chExt cx="10547604" cy="10972800"/>
          </a:xfrm>
        </p:grpSpPr>
        <p:sp>
          <p:nvSpPr>
            <p:cNvPr id="7" name="Freeform 7"/>
            <p:cNvSpPr/>
            <p:nvPr/>
          </p:nvSpPr>
          <p:spPr>
            <a:xfrm>
              <a:off x="0" y="0"/>
              <a:ext cx="10547604" cy="10972800"/>
            </a:xfrm>
            <a:custGeom>
              <a:avLst/>
              <a:gdLst/>
              <a:ahLst/>
              <a:cxnLst/>
              <a:rect l="l" t="t" r="r" b="b"/>
              <a:pathLst>
                <a:path w="10547604" h="10972800">
                  <a:moveTo>
                    <a:pt x="0" y="0"/>
                  </a:moveTo>
                  <a:lnTo>
                    <a:pt x="10547604" y="0"/>
                  </a:lnTo>
                  <a:lnTo>
                    <a:pt x="10547604" y="10972800"/>
                  </a:lnTo>
                  <a:lnTo>
                    <a:pt x="0" y="10972800"/>
                  </a:lnTo>
                  <a:lnTo>
                    <a:pt x="0" y="0"/>
                  </a:lnTo>
                  <a:close/>
                </a:path>
              </a:pathLst>
            </a:custGeom>
            <a:blipFill>
              <a:blip r:embed="rId4">
                <a:alphaModFix amt="50000"/>
              </a:blip>
              <a:stretch>
                <a:fillRect t="-9" b="-9"/>
              </a:stretch>
            </a:blipFill>
          </p:spPr>
        </p:sp>
      </p:grpSp>
      <p:sp>
        <p:nvSpPr>
          <p:cNvPr id="8" name="TextBox 8"/>
          <p:cNvSpPr txBox="1"/>
          <p:nvPr/>
        </p:nvSpPr>
        <p:spPr>
          <a:xfrm>
            <a:off x="3204907" y="2633594"/>
            <a:ext cx="12814537" cy="3999484"/>
          </a:xfrm>
          <a:prstGeom prst="rect">
            <a:avLst/>
          </a:prstGeom>
        </p:spPr>
        <p:txBody>
          <a:bodyPr lIns="0" tIns="0" rIns="0" bIns="0" rtlCol="0" anchor="t">
            <a:spAutoFit/>
          </a:bodyPr>
          <a:lstStyle/>
          <a:p>
            <a:pPr algn="ctr">
              <a:lnSpc>
                <a:spcPts val="25192"/>
              </a:lnSpc>
            </a:pPr>
            <a:r>
              <a:rPr lang="en-US" sz="17994" b="1">
                <a:solidFill>
                  <a:srgbClr val="FFFFFF"/>
                </a:solidFill>
                <a:latin typeface="Arimo Bold"/>
                <a:ea typeface="Arimo Bold"/>
                <a:cs typeface="Arimo Bold"/>
                <a:sym typeface="Arimo Bold"/>
              </a:rPr>
              <a:t>Thank you</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rgbClr val="5A745A">
                <a:alpha val="100000"/>
              </a:srgbClr>
            </a:gs>
            <a:gs pos="100000">
              <a:srgbClr val="1C371C">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953918" y="2462938"/>
            <a:ext cx="14028892" cy="38100"/>
          </a:xfrm>
          <a:custGeom>
            <a:avLst/>
            <a:gdLst/>
            <a:ahLst/>
            <a:cxnLst/>
            <a:rect l="l" t="t" r="r" b="b"/>
            <a:pathLst>
              <a:path w="14028892" h="38100">
                <a:moveTo>
                  <a:pt x="0" y="0"/>
                </a:moveTo>
                <a:lnTo>
                  <a:pt x="14028892" y="0"/>
                </a:lnTo>
                <a:lnTo>
                  <a:pt x="14028892" y="38100"/>
                </a:lnTo>
                <a:lnTo>
                  <a:pt x="0" y="38100"/>
                </a:lnTo>
                <a:lnTo>
                  <a:pt x="0" y="0"/>
                </a:lnTo>
                <a:close/>
              </a:path>
            </a:pathLst>
          </a:custGeom>
          <a:blipFill>
            <a:blip r:embed="rId2">
              <a:extLst>
                <a:ext uri="{96DAC541-7B7A-43D3-8B79-37D633B846F1}">
                  <asvg:svgBlip xmlns:asvg="http://schemas.microsoft.com/office/drawing/2016/SVG/main" xmlns="" r:embed="rId3"/>
                </a:ext>
              </a:extLst>
            </a:blip>
            <a:stretch>
              <a:fillRect l="-5" r="-5"/>
            </a:stretch>
          </a:blipFill>
        </p:spPr>
      </p:sp>
      <p:grpSp>
        <p:nvGrpSpPr>
          <p:cNvPr id="3" name="Group 3"/>
          <p:cNvGrpSpPr/>
          <p:nvPr/>
        </p:nvGrpSpPr>
        <p:grpSpPr>
          <a:xfrm>
            <a:off x="2437847" y="-208475"/>
            <a:ext cx="11746420" cy="10703909"/>
            <a:chOff x="0" y="0"/>
            <a:chExt cx="15661894" cy="14271879"/>
          </a:xfrm>
        </p:grpSpPr>
        <p:sp>
          <p:nvSpPr>
            <p:cNvPr id="4" name="Freeform 4"/>
            <p:cNvSpPr/>
            <p:nvPr/>
          </p:nvSpPr>
          <p:spPr>
            <a:xfrm>
              <a:off x="0" y="0"/>
              <a:ext cx="15661894" cy="14271879"/>
            </a:xfrm>
            <a:custGeom>
              <a:avLst/>
              <a:gdLst/>
              <a:ahLst/>
              <a:cxnLst/>
              <a:rect l="l" t="t" r="r" b="b"/>
              <a:pathLst>
                <a:path w="15661894" h="14271879">
                  <a:moveTo>
                    <a:pt x="0" y="0"/>
                  </a:moveTo>
                  <a:lnTo>
                    <a:pt x="15661894" y="0"/>
                  </a:lnTo>
                  <a:lnTo>
                    <a:pt x="15661894" y="14271879"/>
                  </a:lnTo>
                  <a:lnTo>
                    <a:pt x="0" y="14271879"/>
                  </a:lnTo>
                  <a:lnTo>
                    <a:pt x="0" y="0"/>
                  </a:lnTo>
                  <a:close/>
                </a:path>
              </a:pathLst>
            </a:custGeom>
            <a:blipFill>
              <a:blip r:embed="rId4">
                <a:alphaModFix amt="39559"/>
              </a:blip>
              <a:stretch>
                <a:fillRect t="-2" b="-2"/>
              </a:stretch>
            </a:blipFill>
          </p:spPr>
        </p:sp>
      </p:grpSp>
      <p:sp>
        <p:nvSpPr>
          <p:cNvPr id="5" name="Freeform 5"/>
          <p:cNvSpPr/>
          <p:nvPr/>
        </p:nvSpPr>
        <p:spPr>
          <a:xfrm>
            <a:off x="4592129" y="1220368"/>
            <a:ext cx="9103742" cy="7846264"/>
          </a:xfrm>
          <a:custGeom>
            <a:avLst/>
            <a:gdLst/>
            <a:ahLst/>
            <a:cxnLst/>
            <a:rect l="l" t="t" r="r" b="b"/>
            <a:pathLst>
              <a:path w="9103742" h="7846264">
                <a:moveTo>
                  <a:pt x="0" y="0"/>
                </a:moveTo>
                <a:lnTo>
                  <a:pt x="9103742" y="0"/>
                </a:lnTo>
                <a:lnTo>
                  <a:pt x="9103742" y="7846264"/>
                </a:lnTo>
                <a:lnTo>
                  <a:pt x="0" y="7846264"/>
                </a:lnTo>
                <a:lnTo>
                  <a:pt x="0" y="0"/>
                </a:lnTo>
                <a:close/>
              </a:path>
            </a:pathLst>
          </a:custGeom>
          <a:blipFill>
            <a:blip r:embed="rId5">
              <a:extLst>
                <a:ext uri="{96DAC541-7B7A-43D3-8B79-37D633B846F1}">
                  <asvg:svgBlip xmlns:asvg="http://schemas.microsoft.com/office/drawing/2016/SVG/main" xmlns="" r:embed="rId6"/>
                </a:ext>
              </a:extLst>
            </a:blip>
            <a:stretch>
              <a:fillRect t="-3" b="-3"/>
            </a:stretch>
          </a:blipFill>
        </p:spPr>
      </p:sp>
      <p:sp>
        <p:nvSpPr>
          <p:cNvPr id="6" name="TextBox 6"/>
          <p:cNvSpPr txBox="1"/>
          <p:nvPr/>
        </p:nvSpPr>
        <p:spPr>
          <a:xfrm>
            <a:off x="1559401" y="1930655"/>
            <a:ext cx="15169198" cy="6682200"/>
          </a:xfrm>
          <a:prstGeom prst="rect">
            <a:avLst/>
          </a:prstGeom>
        </p:spPr>
        <p:txBody>
          <a:bodyPr lIns="0" tIns="0" rIns="0" bIns="0" rtlCol="0" anchor="t">
            <a:spAutoFit/>
          </a:bodyPr>
          <a:lstStyle/>
          <a:p>
            <a:pPr algn="l">
              <a:lnSpc>
                <a:spcPts val="5299"/>
              </a:lnSpc>
            </a:pPr>
            <a:r>
              <a:rPr lang="en-US" sz="4699" b="1">
                <a:solidFill>
                  <a:srgbClr val="FFFFFF"/>
                </a:solidFill>
                <a:latin typeface="Garamond Bold"/>
                <a:ea typeface="Garamond Bold"/>
                <a:cs typeface="Garamond Bold"/>
                <a:sym typeface="Garamond Bold"/>
              </a:rPr>
              <a:t>Home-based farming is gaining popularity among individuals growing vegetables for personal consumption.Unlike farmers, home growers often lack knowledge about identifying plant diseases and their remedies.This project addresses this issue by providing an application that allows users to upload photos of diseased plants.Using image processing and machine learning, the app identifies the disease and provides remedies, empowering home growers to maintain healthy plants and sustainable food production.</a:t>
            </a:r>
          </a:p>
        </p:txBody>
      </p:sp>
      <p:sp>
        <p:nvSpPr>
          <p:cNvPr id="7" name="TextBox 7"/>
          <p:cNvSpPr txBox="1"/>
          <p:nvPr/>
        </p:nvSpPr>
        <p:spPr>
          <a:xfrm>
            <a:off x="0" y="195756"/>
            <a:ext cx="5688159" cy="1706323"/>
          </a:xfrm>
          <a:prstGeom prst="rect">
            <a:avLst/>
          </a:prstGeom>
        </p:spPr>
        <p:txBody>
          <a:bodyPr lIns="0" tIns="0" rIns="0" bIns="0" rtlCol="0" anchor="t">
            <a:spAutoFit/>
          </a:bodyPr>
          <a:lstStyle/>
          <a:p>
            <a:pPr algn="ctr">
              <a:lnSpc>
                <a:spcPts val="12541"/>
              </a:lnSpc>
            </a:pPr>
            <a:r>
              <a:rPr lang="en-US" sz="8957" b="1">
                <a:solidFill>
                  <a:srgbClr val="FFFFFF"/>
                </a:solidFill>
                <a:latin typeface="Times New Roman Bold"/>
                <a:ea typeface="Times New Roman Bold"/>
                <a:cs typeface="Times New Roman Bold"/>
                <a:sym typeface="Times New Roman Bold"/>
              </a:rPr>
              <a:t>Abstract</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rgbClr val="5A745A">
                <a:alpha val="100000"/>
              </a:srgbClr>
            </a:gs>
            <a:gs pos="100000">
              <a:srgbClr val="1C371C">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a:off x="12352934" y="5761892"/>
            <a:ext cx="5700617" cy="4114800"/>
            <a:chOff x="0" y="0"/>
            <a:chExt cx="7600823" cy="5486400"/>
          </a:xfrm>
        </p:grpSpPr>
        <p:sp>
          <p:nvSpPr>
            <p:cNvPr id="3" name="Freeform 3"/>
            <p:cNvSpPr/>
            <p:nvPr/>
          </p:nvSpPr>
          <p:spPr>
            <a:xfrm>
              <a:off x="0" y="0"/>
              <a:ext cx="7600823" cy="5486400"/>
            </a:xfrm>
            <a:custGeom>
              <a:avLst/>
              <a:gdLst/>
              <a:ahLst/>
              <a:cxnLst/>
              <a:rect l="l" t="t" r="r" b="b"/>
              <a:pathLst>
                <a:path w="7600823" h="5486400">
                  <a:moveTo>
                    <a:pt x="0" y="0"/>
                  </a:moveTo>
                  <a:lnTo>
                    <a:pt x="7600823" y="0"/>
                  </a:lnTo>
                  <a:lnTo>
                    <a:pt x="7600823" y="5486400"/>
                  </a:lnTo>
                  <a:lnTo>
                    <a:pt x="0" y="5486400"/>
                  </a:lnTo>
                  <a:lnTo>
                    <a:pt x="0" y="0"/>
                  </a:lnTo>
                  <a:close/>
                </a:path>
              </a:pathLst>
            </a:custGeom>
            <a:blipFill>
              <a:blip r:embed="rId2">
                <a:alphaModFix amt="68000"/>
              </a:blip>
              <a:stretch>
                <a:fillRect t="-12" b="-12"/>
              </a:stretch>
            </a:blipFill>
          </p:spPr>
        </p:sp>
      </p:grpSp>
      <p:grpSp>
        <p:nvGrpSpPr>
          <p:cNvPr id="4" name="Group 4"/>
          <p:cNvGrpSpPr/>
          <p:nvPr/>
        </p:nvGrpSpPr>
        <p:grpSpPr>
          <a:xfrm>
            <a:off x="12685394" y="414069"/>
            <a:ext cx="5035677" cy="4999101"/>
            <a:chOff x="0" y="0"/>
            <a:chExt cx="6714236" cy="6665468"/>
          </a:xfrm>
        </p:grpSpPr>
        <p:sp>
          <p:nvSpPr>
            <p:cNvPr id="5" name="Freeform 5"/>
            <p:cNvSpPr/>
            <p:nvPr/>
          </p:nvSpPr>
          <p:spPr>
            <a:xfrm>
              <a:off x="0" y="0"/>
              <a:ext cx="6714236" cy="6665468"/>
            </a:xfrm>
            <a:custGeom>
              <a:avLst/>
              <a:gdLst/>
              <a:ahLst/>
              <a:cxnLst/>
              <a:rect l="l" t="t" r="r" b="b"/>
              <a:pathLst>
                <a:path w="6714236" h="6665468">
                  <a:moveTo>
                    <a:pt x="0" y="0"/>
                  </a:moveTo>
                  <a:lnTo>
                    <a:pt x="6714236" y="0"/>
                  </a:lnTo>
                  <a:lnTo>
                    <a:pt x="6714236" y="6665468"/>
                  </a:lnTo>
                  <a:lnTo>
                    <a:pt x="0" y="6665468"/>
                  </a:lnTo>
                  <a:lnTo>
                    <a:pt x="0" y="0"/>
                  </a:lnTo>
                  <a:close/>
                </a:path>
              </a:pathLst>
            </a:custGeom>
            <a:blipFill>
              <a:blip r:embed="rId3">
                <a:alphaModFix amt="50000"/>
              </a:blip>
              <a:stretch>
                <a:fillRect l="-37" r="-37"/>
              </a:stretch>
            </a:blipFill>
          </p:spPr>
        </p:sp>
      </p:grpSp>
      <p:sp>
        <p:nvSpPr>
          <p:cNvPr id="6" name="TextBox 6"/>
          <p:cNvSpPr txBox="1"/>
          <p:nvPr/>
        </p:nvSpPr>
        <p:spPr>
          <a:xfrm>
            <a:off x="655852" y="1357750"/>
            <a:ext cx="17397699" cy="8475000"/>
          </a:xfrm>
          <a:prstGeom prst="rect">
            <a:avLst/>
          </a:prstGeom>
        </p:spPr>
        <p:txBody>
          <a:bodyPr lIns="0" tIns="0" rIns="0" bIns="0" rtlCol="0" anchor="t">
            <a:spAutoFit/>
          </a:bodyPr>
          <a:lstStyle/>
          <a:p>
            <a:pPr algn="l">
              <a:lnSpc>
                <a:spcPts val="6741"/>
              </a:lnSpc>
            </a:pPr>
            <a:r>
              <a:rPr lang="en-US" sz="4815" b="1">
                <a:solidFill>
                  <a:srgbClr val="FFFFFF"/>
                </a:solidFill>
                <a:latin typeface="Garamond Bold"/>
                <a:ea typeface="Garamond Bold"/>
                <a:cs typeface="Garamond Bold"/>
                <a:sym typeface="Garamond Bold"/>
              </a:rPr>
              <a:t>Currently, there is limited technology available for home gardeners to detect plant diseases and identify remedies. Traditional methods include manually observing plants for visible signs of diseases.</a:t>
            </a:r>
          </a:p>
          <a:p>
            <a:pPr algn="l">
              <a:lnSpc>
                <a:spcPts val="6741"/>
              </a:lnSpc>
            </a:pPr>
            <a:r>
              <a:rPr lang="en-US" sz="4815" b="1">
                <a:solidFill>
                  <a:srgbClr val="FFFFFF"/>
                </a:solidFill>
                <a:latin typeface="Garamond Bold"/>
                <a:ea typeface="Garamond Bold"/>
                <a:cs typeface="Garamond Bold"/>
                <a:sym typeface="Garamond Bold"/>
              </a:rPr>
              <a:t>Gardeners rely on internet searches, books, or advice from experienced individuals to identify plant issues.</a:t>
            </a:r>
          </a:p>
          <a:p>
            <a:pPr algn="l">
              <a:lnSpc>
                <a:spcPts val="6741"/>
              </a:lnSpc>
            </a:pPr>
            <a:r>
              <a:rPr lang="en-US" sz="4815" b="1">
                <a:solidFill>
                  <a:srgbClr val="FFFFFF"/>
                </a:solidFill>
                <a:latin typeface="Garamond Bold"/>
                <a:ea typeface="Garamond Bold"/>
                <a:cs typeface="Garamond Bold"/>
                <a:sym typeface="Garamond Bold"/>
              </a:rPr>
              <a:t>General apps available for farmers focus on large-scale agriculture,</a:t>
            </a:r>
          </a:p>
          <a:p>
            <a:pPr algn="l">
              <a:lnSpc>
                <a:spcPts val="6741"/>
              </a:lnSpc>
            </a:pPr>
            <a:r>
              <a:rPr lang="en-US" sz="4815" b="1">
                <a:solidFill>
                  <a:srgbClr val="FFFFFF"/>
                </a:solidFill>
                <a:latin typeface="Garamond Bold"/>
                <a:ea typeface="Garamond Bold"/>
                <a:cs typeface="Garamond Bold"/>
                <a:sym typeface="Garamond Bold"/>
              </a:rPr>
              <a:t>No real-time plant disease detection system tailored for small-scale, house-based gardening.</a:t>
            </a:r>
          </a:p>
          <a:p>
            <a:pPr algn="l">
              <a:lnSpc>
                <a:spcPts val="6741"/>
              </a:lnSpc>
            </a:pPr>
            <a:endParaRPr lang="en-US" sz="4815" b="1">
              <a:solidFill>
                <a:srgbClr val="FFFFFF"/>
              </a:solidFill>
              <a:latin typeface="Garamond Bold"/>
              <a:ea typeface="Garamond Bold"/>
              <a:cs typeface="Garamond Bold"/>
              <a:sym typeface="Garamond Bold"/>
            </a:endParaRPr>
          </a:p>
          <a:p>
            <a:pPr algn="ctr">
              <a:lnSpc>
                <a:spcPts val="6741"/>
              </a:lnSpc>
            </a:pPr>
            <a:endParaRPr lang="en-US" sz="4815" b="1">
              <a:solidFill>
                <a:srgbClr val="FFFFFF"/>
              </a:solidFill>
              <a:latin typeface="Garamond Bold"/>
              <a:ea typeface="Garamond Bold"/>
              <a:cs typeface="Garamond Bold"/>
              <a:sym typeface="Garamond Bold"/>
            </a:endParaRPr>
          </a:p>
        </p:txBody>
      </p:sp>
      <p:sp>
        <p:nvSpPr>
          <p:cNvPr id="7" name="TextBox 7"/>
          <p:cNvSpPr txBox="1"/>
          <p:nvPr/>
        </p:nvSpPr>
        <p:spPr>
          <a:xfrm>
            <a:off x="-285351" y="185469"/>
            <a:ext cx="6921557" cy="1126436"/>
          </a:xfrm>
          <a:prstGeom prst="rect">
            <a:avLst/>
          </a:prstGeom>
        </p:spPr>
        <p:txBody>
          <a:bodyPr lIns="0" tIns="0" rIns="0" bIns="0" rtlCol="0" anchor="t">
            <a:spAutoFit/>
          </a:bodyPr>
          <a:lstStyle/>
          <a:p>
            <a:pPr algn="ctr">
              <a:lnSpc>
                <a:spcPts val="8258"/>
              </a:lnSpc>
            </a:pPr>
            <a:r>
              <a:rPr lang="en-US" sz="5898" b="1">
                <a:solidFill>
                  <a:srgbClr val="FFFFFF"/>
                </a:solidFill>
                <a:latin typeface="Times New Roman Bold"/>
                <a:ea typeface="Times New Roman Bold"/>
                <a:cs typeface="Times New Roman Bold"/>
                <a:sym typeface="Times New Roman Bold"/>
              </a:rPr>
              <a:t>Existing System :</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rgbClr val="5A745A">
                <a:alpha val="100000"/>
              </a:srgbClr>
            </a:gs>
            <a:gs pos="100000">
              <a:srgbClr val="1C371C">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a:off x="161925" y="1486781"/>
            <a:ext cx="6655689" cy="8229600"/>
            <a:chOff x="0" y="0"/>
            <a:chExt cx="8874252" cy="10972800"/>
          </a:xfrm>
        </p:grpSpPr>
        <p:sp>
          <p:nvSpPr>
            <p:cNvPr id="3" name="Freeform 3"/>
            <p:cNvSpPr/>
            <p:nvPr/>
          </p:nvSpPr>
          <p:spPr>
            <a:xfrm>
              <a:off x="0" y="0"/>
              <a:ext cx="8874252" cy="10972800"/>
            </a:xfrm>
            <a:custGeom>
              <a:avLst/>
              <a:gdLst/>
              <a:ahLst/>
              <a:cxnLst/>
              <a:rect l="l" t="t" r="r" b="b"/>
              <a:pathLst>
                <a:path w="8874252" h="10972800">
                  <a:moveTo>
                    <a:pt x="0" y="0"/>
                  </a:moveTo>
                  <a:lnTo>
                    <a:pt x="8874252" y="0"/>
                  </a:lnTo>
                  <a:lnTo>
                    <a:pt x="8874252" y="10972800"/>
                  </a:lnTo>
                  <a:lnTo>
                    <a:pt x="0" y="10972800"/>
                  </a:lnTo>
                  <a:lnTo>
                    <a:pt x="0" y="0"/>
                  </a:lnTo>
                  <a:close/>
                </a:path>
              </a:pathLst>
            </a:custGeom>
            <a:blipFill>
              <a:blip r:embed="rId2">
                <a:alphaModFix amt="81000"/>
              </a:blip>
              <a:stretch>
                <a:fillRect l="-39" r="-39"/>
              </a:stretch>
            </a:blipFill>
          </p:spPr>
        </p:sp>
      </p:grpSp>
      <p:grpSp>
        <p:nvGrpSpPr>
          <p:cNvPr id="4" name="Group 4"/>
          <p:cNvGrpSpPr/>
          <p:nvPr/>
        </p:nvGrpSpPr>
        <p:grpSpPr>
          <a:xfrm>
            <a:off x="8614372" y="-820898"/>
            <a:ext cx="11928825" cy="11928825"/>
            <a:chOff x="0" y="0"/>
            <a:chExt cx="15905099" cy="15905099"/>
          </a:xfrm>
        </p:grpSpPr>
        <p:sp>
          <p:nvSpPr>
            <p:cNvPr id="5" name="Freeform 5"/>
            <p:cNvSpPr/>
            <p:nvPr/>
          </p:nvSpPr>
          <p:spPr>
            <a:xfrm>
              <a:off x="0" y="0"/>
              <a:ext cx="15905099" cy="15905099"/>
            </a:xfrm>
            <a:custGeom>
              <a:avLst/>
              <a:gdLst/>
              <a:ahLst/>
              <a:cxnLst/>
              <a:rect l="l" t="t" r="r" b="b"/>
              <a:pathLst>
                <a:path w="15905099" h="15905099">
                  <a:moveTo>
                    <a:pt x="0" y="0"/>
                  </a:moveTo>
                  <a:lnTo>
                    <a:pt x="15905099" y="0"/>
                  </a:lnTo>
                  <a:lnTo>
                    <a:pt x="15905099" y="15905099"/>
                  </a:lnTo>
                  <a:lnTo>
                    <a:pt x="0" y="15905099"/>
                  </a:lnTo>
                  <a:lnTo>
                    <a:pt x="0" y="0"/>
                  </a:lnTo>
                  <a:close/>
                </a:path>
              </a:pathLst>
            </a:custGeom>
            <a:blipFill>
              <a:blip r:embed="rId3">
                <a:alphaModFix amt="80000"/>
              </a:blip>
              <a:stretch>
                <a:fillRect/>
              </a:stretch>
            </a:blipFill>
          </p:spPr>
        </p:sp>
      </p:grpSp>
      <p:sp>
        <p:nvSpPr>
          <p:cNvPr id="6" name="TextBox 6"/>
          <p:cNvSpPr txBox="1"/>
          <p:nvPr/>
        </p:nvSpPr>
        <p:spPr>
          <a:xfrm>
            <a:off x="348096" y="427655"/>
            <a:ext cx="17095934" cy="8601640"/>
          </a:xfrm>
          <a:prstGeom prst="rect">
            <a:avLst/>
          </a:prstGeom>
        </p:spPr>
        <p:txBody>
          <a:bodyPr lIns="0" tIns="0" rIns="0" bIns="0" rtlCol="0" anchor="t">
            <a:spAutoFit/>
          </a:bodyPr>
          <a:lstStyle/>
          <a:p>
            <a:pPr algn="l">
              <a:lnSpc>
                <a:spcPts val="7482"/>
              </a:lnSpc>
            </a:pPr>
            <a:r>
              <a:rPr lang="en-US" sz="5344" b="1">
                <a:solidFill>
                  <a:srgbClr val="FFFFFF"/>
                </a:solidFill>
                <a:latin typeface="Times New Roman Bold"/>
                <a:ea typeface="Times New Roman Bold"/>
                <a:cs typeface="Times New Roman Bold"/>
                <a:sym typeface="Times New Roman Bold"/>
              </a:rPr>
              <a:t>Existing System [Disadvantages]:</a:t>
            </a:r>
          </a:p>
          <a:p>
            <a:pPr algn="l">
              <a:lnSpc>
                <a:spcPts val="5037"/>
              </a:lnSpc>
            </a:pPr>
            <a:endParaRPr lang="en-US" sz="5344" b="1">
              <a:solidFill>
                <a:srgbClr val="FFFFFF"/>
              </a:solidFill>
              <a:latin typeface="Times New Roman Bold"/>
              <a:ea typeface="Times New Roman Bold"/>
              <a:cs typeface="Times New Roman Bold"/>
              <a:sym typeface="Times New Roman Bold"/>
            </a:endParaRPr>
          </a:p>
          <a:p>
            <a:pPr algn="l">
              <a:lnSpc>
                <a:spcPts val="6098"/>
              </a:lnSpc>
            </a:pPr>
            <a:r>
              <a:rPr lang="en-US" sz="4354" b="1">
                <a:solidFill>
                  <a:srgbClr val="FFFFFF"/>
                </a:solidFill>
                <a:latin typeface="Garamond Bold"/>
                <a:ea typeface="Garamond Bold"/>
                <a:cs typeface="Garamond Bold"/>
                <a:sym typeface="Garamond Bold"/>
              </a:rPr>
              <a:t>Lack of Awareness: Home growers often rely on trial-and-error methods or internet searches for plant disease identification, leading to unreliable results.</a:t>
            </a:r>
          </a:p>
          <a:p>
            <a:pPr algn="l">
              <a:lnSpc>
                <a:spcPts val="6098"/>
              </a:lnSpc>
            </a:pPr>
            <a:r>
              <a:rPr lang="en-US" sz="4354" b="1">
                <a:solidFill>
                  <a:srgbClr val="FFFFFF"/>
                </a:solidFill>
                <a:latin typeface="Garamond Bold"/>
                <a:ea typeface="Garamond Bold"/>
                <a:cs typeface="Garamond Bold"/>
                <a:sym typeface="Garamond Bold"/>
              </a:rPr>
              <a:t>Dependency on Experts: Professional agricultural advice is not always accessible to people engaging in home-based farming.</a:t>
            </a:r>
          </a:p>
          <a:p>
            <a:pPr algn="l">
              <a:lnSpc>
                <a:spcPts val="6098"/>
              </a:lnSpc>
            </a:pPr>
            <a:r>
              <a:rPr lang="en-US" sz="4354" b="1">
                <a:solidFill>
                  <a:srgbClr val="FFFFFF"/>
                </a:solidFill>
                <a:latin typeface="Garamond Bold"/>
                <a:ea typeface="Garamond Bold"/>
                <a:cs typeface="Garamond Bold"/>
                <a:sym typeface="Garamond Bold"/>
              </a:rPr>
              <a:t>Time-Consuming Processes: Diagnosing a plant disease manually or through conventional methods is time-intensive and often inaccurate.</a:t>
            </a:r>
          </a:p>
          <a:p>
            <a:pPr algn="l">
              <a:lnSpc>
                <a:spcPts val="6098"/>
              </a:lnSpc>
            </a:pPr>
            <a:r>
              <a:rPr lang="en-US" sz="4354" b="1">
                <a:solidFill>
                  <a:srgbClr val="FFFFFF"/>
                </a:solidFill>
                <a:latin typeface="Garamond Bold"/>
                <a:ea typeface="Garamond Bold"/>
                <a:cs typeface="Garamond Bold"/>
                <a:sym typeface="Garamond Bold"/>
              </a:rPr>
              <a:t>Limited Tools: No user-friendly systems specifically cater to home-based farming needs for disease detection and remedies.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rgbClr val="5A745A">
                <a:alpha val="100000"/>
              </a:srgbClr>
            </a:gs>
            <a:gs pos="100000">
              <a:srgbClr val="1C371C">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a:off x="3133034" y="0"/>
            <a:ext cx="11940540" cy="10567035"/>
            <a:chOff x="0" y="0"/>
            <a:chExt cx="15920720" cy="14089380"/>
          </a:xfrm>
        </p:grpSpPr>
        <p:sp>
          <p:nvSpPr>
            <p:cNvPr id="3" name="Freeform 3"/>
            <p:cNvSpPr/>
            <p:nvPr/>
          </p:nvSpPr>
          <p:spPr>
            <a:xfrm>
              <a:off x="0" y="0"/>
              <a:ext cx="15920720" cy="14089380"/>
            </a:xfrm>
            <a:custGeom>
              <a:avLst/>
              <a:gdLst/>
              <a:ahLst/>
              <a:cxnLst/>
              <a:rect l="l" t="t" r="r" b="b"/>
              <a:pathLst>
                <a:path w="15920720" h="14089380">
                  <a:moveTo>
                    <a:pt x="0" y="0"/>
                  </a:moveTo>
                  <a:lnTo>
                    <a:pt x="15920720" y="0"/>
                  </a:lnTo>
                  <a:lnTo>
                    <a:pt x="15920720" y="14089380"/>
                  </a:lnTo>
                  <a:lnTo>
                    <a:pt x="0" y="14089380"/>
                  </a:lnTo>
                  <a:lnTo>
                    <a:pt x="0" y="0"/>
                  </a:lnTo>
                  <a:close/>
                </a:path>
              </a:pathLst>
            </a:custGeom>
            <a:blipFill>
              <a:blip r:embed="rId2">
                <a:alphaModFix amt="44999"/>
              </a:blip>
              <a:stretch>
                <a:fillRect/>
              </a:stretch>
            </a:blipFill>
          </p:spPr>
        </p:sp>
      </p:grpSp>
      <p:sp>
        <p:nvSpPr>
          <p:cNvPr id="4" name="TextBox 4"/>
          <p:cNvSpPr txBox="1"/>
          <p:nvPr/>
        </p:nvSpPr>
        <p:spPr>
          <a:xfrm>
            <a:off x="1028700" y="1512880"/>
            <a:ext cx="15662971" cy="7530973"/>
          </a:xfrm>
          <a:prstGeom prst="rect">
            <a:avLst/>
          </a:prstGeom>
        </p:spPr>
        <p:txBody>
          <a:bodyPr lIns="0" tIns="0" rIns="0" bIns="0" rtlCol="0" anchor="t">
            <a:spAutoFit/>
          </a:bodyPr>
          <a:lstStyle/>
          <a:p>
            <a:pPr algn="l">
              <a:lnSpc>
                <a:spcPts val="5431"/>
              </a:lnSpc>
            </a:pPr>
            <a:r>
              <a:rPr lang="en-US" sz="3879" b="1">
                <a:solidFill>
                  <a:srgbClr val="FFFFFF"/>
                </a:solidFill>
                <a:latin typeface="Garamond Bold"/>
                <a:ea typeface="Garamond Bold"/>
                <a:cs typeface="Garamond Bold"/>
                <a:sym typeface="Garamond Bold"/>
              </a:rPr>
              <a:t>1.Instant Diagnosis: The app provides quick and accurate identification of plant diseases using advanced machine learning algorithms.</a:t>
            </a:r>
          </a:p>
          <a:p>
            <a:pPr algn="l">
              <a:lnSpc>
                <a:spcPts val="5431"/>
              </a:lnSpc>
            </a:pPr>
            <a:endParaRPr lang="en-US" sz="3879" b="1">
              <a:solidFill>
                <a:srgbClr val="FFFFFF"/>
              </a:solidFill>
              <a:latin typeface="Garamond Bold"/>
              <a:ea typeface="Garamond Bold"/>
              <a:cs typeface="Garamond Bold"/>
              <a:sym typeface="Garamond Bold"/>
            </a:endParaRPr>
          </a:p>
          <a:p>
            <a:pPr algn="l">
              <a:lnSpc>
                <a:spcPts val="5431"/>
              </a:lnSpc>
            </a:pPr>
            <a:r>
              <a:rPr lang="en-US" sz="3879">
                <a:solidFill>
                  <a:srgbClr val="FFFFFF"/>
                </a:solidFill>
                <a:latin typeface="Garamond"/>
                <a:ea typeface="Garamond"/>
                <a:cs typeface="Garamond"/>
                <a:sym typeface="Garamond"/>
              </a:rPr>
              <a:t>2.</a:t>
            </a:r>
            <a:r>
              <a:rPr lang="en-US" sz="3879" b="1">
                <a:solidFill>
                  <a:srgbClr val="FFFFFF"/>
                </a:solidFill>
                <a:latin typeface="Garamond Bold"/>
                <a:ea typeface="Garamond Bold"/>
                <a:cs typeface="Garamond Bold"/>
                <a:sym typeface="Garamond Bold"/>
              </a:rPr>
              <a:t>Ease of Use: Designed with a simple interface, it caters specifically to non-experts engaging in home-based farming.</a:t>
            </a:r>
          </a:p>
          <a:p>
            <a:pPr algn="l">
              <a:lnSpc>
                <a:spcPts val="5431"/>
              </a:lnSpc>
            </a:pPr>
            <a:endParaRPr lang="en-US" sz="3879" b="1">
              <a:solidFill>
                <a:srgbClr val="FFFFFF"/>
              </a:solidFill>
              <a:latin typeface="Garamond Bold"/>
              <a:ea typeface="Garamond Bold"/>
              <a:cs typeface="Garamond Bold"/>
              <a:sym typeface="Garamond Bold"/>
            </a:endParaRPr>
          </a:p>
          <a:p>
            <a:pPr algn="l">
              <a:lnSpc>
                <a:spcPts val="5431"/>
              </a:lnSpc>
            </a:pPr>
            <a:r>
              <a:rPr lang="en-US" sz="3879">
                <a:solidFill>
                  <a:srgbClr val="FFFFFF"/>
                </a:solidFill>
                <a:latin typeface="Garamond"/>
                <a:ea typeface="Garamond"/>
                <a:cs typeface="Garamond"/>
                <a:sym typeface="Garamond"/>
              </a:rPr>
              <a:t>3.</a:t>
            </a:r>
            <a:r>
              <a:rPr lang="en-US" sz="3879" b="1">
                <a:solidFill>
                  <a:srgbClr val="FFFFFF"/>
                </a:solidFill>
                <a:latin typeface="Garamond Bold"/>
                <a:ea typeface="Garamond Bold"/>
                <a:cs typeface="Garamond Bold"/>
                <a:sym typeface="Garamond Bold"/>
              </a:rPr>
              <a:t>Custom Remedies: Provides actionable and easy-to-follow remedies tailored for common home-grown vegetables and plants.</a:t>
            </a:r>
          </a:p>
          <a:p>
            <a:pPr algn="l">
              <a:lnSpc>
                <a:spcPts val="5431"/>
              </a:lnSpc>
            </a:pPr>
            <a:endParaRPr lang="en-US" sz="3879" b="1">
              <a:solidFill>
                <a:srgbClr val="FFFFFF"/>
              </a:solidFill>
              <a:latin typeface="Garamond Bold"/>
              <a:ea typeface="Garamond Bold"/>
              <a:cs typeface="Garamond Bold"/>
              <a:sym typeface="Garamond Bold"/>
            </a:endParaRPr>
          </a:p>
          <a:p>
            <a:pPr algn="l">
              <a:lnSpc>
                <a:spcPts val="5431"/>
              </a:lnSpc>
            </a:pPr>
            <a:r>
              <a:rPr lang="en-US" sz="3879">
                <a:solidFill>
                  <a:srgbClr val="FFFFFF"/>
                </a:solidFill>
                <a:latin typeface="Garamond"/>
                <a:ea typeface="Garamond"/>
                <a:cs typeface="Garamond"/>
                <a:sym typeface="Garamond"/>
              </a:rPr>
              <a:t>4.</a:t>
            </a:r>
            <a:r>
              <a:rPr lang="en-US" sz="3879" b="1">
                <a:solidFill>
                  <a:srgbClr val="FFFFFF"/>
                </a:solidFill>
                <a:latin typeface="Garamond Bold"/>
                <a:ea typeface="Garamond Bold"/>
                <a:cs typeface="Garamond Bold"/>
                <a:sym typeface="Garamond Bold"/>
              </a:rPr>
              <a:t>Accessible Technology: Leverages smartphone cameras and lightweight web apps to make plant health monitoring affordable and widely available.</a:t>
            </a:r>
          </a:p>
        </p:txBody>
      </p:sp>
      <p:sp>
        <p:nvSpPr>
          <p:cNvPr id="5" name="TextBox 5"/>
          <p:cNvSpPr txBox="1"/>
          <p:nvPr/>
        </p:nvSpPr>
        <p:spPr>
          <a:xfrm>
            <a:off x="-171769" y="35239"/>
            <a:ext cx="8023080" cy="1327118"/>
          </a:xfrm>
          <a:prstGeom prst="rect">
            <a:avLst/>
          </a:prstGeom>
        </p:spPr>
        <p:txBody>
          <a:bodyPr lIns="0" tIns="0" rIns="0" bIns="0" rtlCol="0" anchor="t">
            <a:spAutoFit/>
          </a:bodyPr>
          <a:lstStyle/>
          <a:p>
            <a:pPr algn="ctr">
              <a:lnSpc>
                <a:spcPts val="9799"/>
              </a:lnSpc>
            </a:pPr>
            <a:r>
              <a:rPr lang="en-US" sz="6998" b="1">
                <a:solidFill>
                  <a:srgbClr val="FFFFFF"/>
                </a:solidFill>
                <a:latin typeface="Times New Roman Bold"/>
                <a:ea typeface="Times New Roman Bold"/>
                <a:cs typeface="Times New Roman Bold"/>
                <a:sym typeface="Times New Roman Bold"/>
              </a:rPr>
              <a:t>Proposed System</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rgbClr val="5A745A">
                <a:alpha val="100000"/>
              </a:srgbClr>
            </a:gs>
            <a:gs pos="100000">
              <a:srgbClr val="1C371C">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567235" y="2752374"/>
            <a:ext cx="294005" cy="294005"/>
          </a:xfrm>
          <a:custGeom>
            <a:avLst/>
            <a:gdLst/>
            <a:ahLst/>
            <a:cxnLst/>
            <a:rect l="l" t="t" r="r" b="b"/>
            <a:pathLst>
              <a:path w="294005" h="294005">
                <a:moveTo>
                  <a:pt x="0" y="0"/>
                </a:moveTo>
                <a:lnTo>
                  <a:pt x="294005" y="0"/>
                </a:lnTo>
                <a:lnTo>
                  <a:pt x="294005" y="294005"/>
                </a:lnTo>
                <a:lnTo>
                  <a:pt x="0" y="294005"/>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567235" y="3946056"/>
            <a:ext cx="294005" cy="294005"/>
          </a:xfrm>
          <a:custGeom>
            <a:avLst/>
            <a:gdLst/>
            <a:ahLst/>
            <a:cxnLst/>
            <a:rect l="l" t="t" r="r" b="b"/>
            <a:pathLst>
              <a:path w="294005" h="294005">
                <a:moveTo>
                  <a:pt x="0" y="0"/>
                </a:moveTo>
                <a:lnTo>
                  <a:pt x="294005" y="0"/>
                </a:lnTo>
                <a:lnTo>
                  <a:pt x="294005" y="294005"/>
                </a:lnTo>
                <a:lnTo>
                  <a:pt x="0" y="294005"/>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4" name="Freeform 4"/>
          <p:cNvSpPr/>
          <p:nvPr/>
        </p:nvSpPr>
        <p:spPr>
          <a:xfrm>
            <a:off x="567235" y="5075701"/>
            <a:ext cx="294005" cy="294005"/>
          </a:xfrm>
          <a:custGeom>
            <a:avLst/>
            <a:gdLst/>
            <a:ahLst/>
            <a:cxnLst/>
            <a:rect l="l" t="t" r="r" b="b"/>
            <a:pathLst>
              <a:path w="294005" h="294005">
                <a:moveTo>
                  <a:pt x="0" y="0"/>
                </a:moveTo>
                <a:lnTo>
                  <a:pt x="294005" y="0"/>
                </a:lnTo>
                <a:lnTo>
                  <a:pt x="294005" y="294005"/>
                </a:lnTo>
                <a:lnTo>
                  <a:pt x="0" y="294005"/>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grpSp>
        <p:nvGrpSpPr>
          <p:cNvPr id="5" name="Group 5"/>
          <p:cNvGrpSpPr/>
          <p:nvPr/>
        </p:nvGrpSpPr>
        <p:grpSpPr>
          <a:xfrm>
            <a:off x="10788777" y="2057400"/>
            <a:ext cx="7499223" cy="8229600"/>
            <a:chOff x="0" y="0"/>
            <a:chExt cx="9998964" cy="10972800"/>
          </a:xfrm>
        </p:grpSpPr>
        <p:sp>
          <p:nvSpPr>
            <p:cNvPr id="6" name="Freeform 6"/>
            <p:cNvSpPr/>
            <p:nvPr/>
          </p:nvSpPr>
          <p:spPr>
            <a:xfrm>
              <a:off x="0" y="0"/>
              <a:ext cx="9998964" cy="10972800"/>
            </a:xfrm>
            <a:custGeom>
              <a:avLst/>
              <a:gdLst/>
              <a:ahLst/>
              <a:cxnLst/>
              <a:rect l="l" t="t" r="r" b="b"/>
              <a:pathLst>
                <a:path w="9998964" h="10972800">
                  <a:moveTo>
                    <a:pt x="0" y="0"/>
                  </a:moveTo>
                  <a:lnTo>
                    <a:pt x="9998964" y="0"/>
                  </a:lnTo>
                  <a:lnTo>
                    <a:pt x="9998964" y="10972800"/>
                  </a:lnTo>
                  <a:lnTo>
                    <a:pt x="0" y="10972800"/>
                  </a:lnTo>
                  <a:lnTo>
                    <a:pt x="0" y="0"/>
                  </a:lnTo>
                  <a:close/>
                </a:path>
              </a:pathLst>
            </a:custGeom>
            <a:blipFill>
              <a:blip r:embed="rId4"/>
              <a:stretch>
                <a:fillRect l="-40" r="-40"/>
              </a:stretch>
            </a:blipFill>
          </p:spPr>
        </p:sp>
      </p:grpSp>
      <p:sp>
        <p:nvSpPr>
          <p:cNvPr id="7" name="TextBox 7"/>
          <p:cNvSpPr txBox="1"/>
          <p:nvPr/>
        </p:nvSpPr>
        <p:spPr>
          <a:xfrm>
            <a:off x="-311727" y="936010"/>
            <a:ext cx="7035241" cy="1372133"/>
          </a:xfrm>
          <a:prstGeom prst="rect">
            <a:avLst/>
          </a:prstGeom>
        </p:spPr>
        <p:txBody>
          <a:bodyPr lIns="0" tIns="0" rIns="0" bIns="0" rtlCol="0" anchor="t">
            <a:spAutoFit/>
          </a:bodyPr>
          <a:lstStyle/>
          <a:p>
            <a:pPr algn="ctr">
              <a:lnSpc>
                <a:spcPts val="9986"/>
              </a:lnSpc>
            </a:pPr>
            <a:r>
              <a:rPr lang="en-US" sz="7134" b="1">
                <a:solidFill>
                  <a:srgbClr val="FFFFFF"/>
                </a:solidFill>
                <a:latin typeface="Garamond Bold"/>
                <a:ea typeface="Garamond Bold"/>
                <a:cs typeface="Garamond Bold"/>
                <a:sym typeface="Garamond Bold"/>
              </a:rPr>
              <a:t>User Interface</a:t>
            </a:r>
          </a:p>
        </p:txBody>
      </p:sp>
      <p:sp>
        <p:nvSpPr>
          <p:cNvPr id="8" name="TextBox 8"/>
          <p:cNvSpPr txBox="1"/>
          <p:nvPr/>
        </p:nvSpPr>
        <p:spPr>
          <a:xfrm>
            <a:off x="340308" y="2284311"/>
            <a:ext cx="6161678" cy="1139170"/>
          </a:xfrm>
          <a:prstGeom prst="rect">
            <a:avLst/>
          </a:prstGeom>
        </p:spPr>
        <p:txBody>
          <a:bodyPr lIns="0" tIns="0" rIns="0" bIns="0" rtlCol="0" anchor="t">
            <a:spAutoFit/>
          </a:bodyPr>
          <a:lstStyle/>
          <a:p>
            <a:pPr algn="ctr">
              <a:lnSpc>
                <a:spcPts val="8260"/>
              </a:lnSpc>
            </a:pPr>
            <a:r>
              <a:rPr lang="en-US" sz="5899" b="1">
                <a:solidFill>
                  <a:srgbClr val="FFFFFF"/>
                </a:solidFill>
                <a:latin typeface="Garamond Bold"/>
                <a:ea typeface="Garamond Bold"/>
                <a:cs typeface="Garamond Bold"/>
                <a:sym typeface="Garamond Bold"/>
              </a:rPr>
              <a:t>Image Upload</a:t>
            </a:r>
          </a:p>
        </p:txBody>
      </p:sp>
      <p:sp>
        <p:nvSpPr>
          <p:cNvPr id="9" name="TextBox 9"/>
          <p:cNvSpPr txBox="1"/>
          <p:nvPr/>
        </p:nvSpPr>
        <p:spPr>
          <a:xfrm>
            <a:off x="1077322" y="3505222"/>
            <a:ext cx="5978708" cy="1139170"/>
          </a:xfrm>
          <a:prstGeom prst="rect">
            <a:avLst/>
          </a:prstGeom>
        </p:spPr>
        <p:txBody>
          <a:bodyPr lIns="0" tIns="0" rIns="0" bIns="0" rtlCol="0" anchor="t">
            <a:spAutoFit/>
          </a:bodyPr>
          <a:lstStyle/>
          <a:p>
            <a:pPr algn="ctr">
              <a:lnSpc>
                <a:spcPts val="8260"/>
              </a:lnSpc>
            </a:pPr>
            <a:r>
              <a:rPr lang="en-US" sz="5899" b="1">
                <a:solidFill>
                  <a:srgbClr val="FFFFFF"/>
                </a:solidFill>
                <a:latin typeface="Garamond Bold"/>
                <a:ea typeface="Garamond Bold"/>
                <a:cs typeface="Garamond Bold"/>
                <a:sym typeface="Garamond Bold"/>
              </a:rPr>
              <a:t>Disease Detection </a:t>
            </a:r>
          </a:p>
        </p:txBody>
      </p:sp>
      <p:sp>
        <p:nvSpPr>
          <p:cNvPr id="10" name="TextBox 10"/>
          <p:cNvSpPr txBox="1"/>
          <p:nvPr/>
        </p:nvSpPr>
        <p:spPr>
          <a:xfrm>
            <a:off x="714238" y="4649933"/>
            <a:ext cx="7287827" cy="1021715"/>
          </a:xfrm>
          <a:prstGeom prst="rect">
            <a:avLst/>
          </a:prstGeom>
        </p:spPr>
        <p:txBody>
          <a:bodyPr lIns="0" tIns="0" rIns="0" bIns="0" rtlCol="0" anchor="t">
            <a:spAutoFit/>
          </a:bodyPr>
          <a:lstStyle/>
          <a:p>
            <a:pPr algn="ctr">
              <a:lnSpc>
                <a:spcPts val="8260"/>
              </a:lnSpc>
            </a:pPr>
            <a:r>
              <a:rPr lang="en-US" sz="5899" b="1">
                <a:solidFill>
                  <a:srgbClr val="FFFFFF"/>
                </a:solidFill>
                <a:latin typeface="Garamond Bold"/>
                <a:ea typeface="Garamond Bold"/>
                <a:cs typeface="Garamond Bold"/>
                <a:sym typeface="Garamond Bold"/>
              </a:rPr>
              <a:t>Remedy Suggestion </a:t>
            </a:r>
          </a:p>
        </p:txBody>
      </p:sp>
      <p:sp>
        <p:nvSpPr>
          <p:cNvPr id="11" name="TextBox 11"/>
          <p:cNvSpPr txBox="1"/>
          <p:nvPr/>
        </p:nvSpPr>
        <p:spPr>
          <a:xfrm>
            <a:off x="6501986" y="-256531"/>
            <a:ext cx="5046263" cy="1869700"/>
          </a:xfrm>
          <a:prstGeom prst="rect">
            <a:avLst/>
          </a:prstGeom>
        </p:spPr>
        <p:txBody>
          <a:bodyPr lIns="0" tIns="0" rIns="0" bIns="0" rtlCol="0" anchor="t">
            <a:spAutoFit/>
          </a:bodyPr>
          <a:lstStyle/>
          <a:p>
            <a:pPr algn="ctr">
              <a:lnSpc>
                <a:spcPts val="12880"/>
              </a:lnSpc>
            </a:pPr>
            <a:r>
              <a:rPr lang="en-US" sz="9200" b="1">
                <a:solidFill>
                  <a:srgbClr val="FFFFFF"/>
                </a:solidFill>
                <a:latin typeface="Times New Roman Bold"/>
                <a:ea typeface="Times New Roman Bold"/>
                <a:cs typeface="Times New Roman Bold"/>
                <a:sym typeface="Times New Roman Bold"/>
              </a:rPr>
              <a:t>Module</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rgbClr val="5A745A">
                <a:alpha val="100000"/>
              </a:srgbClr>
            </a:gs>
            <a:gs pos="100000">
              <a:srgbClr val="1C371C">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13113108" y="315678"/>
            <a:ext cx="4475344" cy="3564001"/>
          </a:xfrm>
          <a:custGeom>
            <a:avLst/>
            <a:gdLst/>
            <a:ahLst/>
            <a:cxnLst/>
            <a:rect l="l" t="t" r="r" b="b"/>
            <a:pathLst>
              <a:path w="4475344" h="3564001">
                <a:moveTo>
                  <a:pt x="0" y="0"/>
                </a:moveTo>
                <a:lnTo>
                  <a:pt x="4475343" y="0"/>
                </a:lnTo>
                <a:lnTo>
                  <a:pt x="4475343" y="3564001"/>
                </a:lnTo>
                <a:lnTo>
                  <a:pt x="0" y="3564001"/>
                </a:lnTo>
                <a:lnTo>
                  <a:pt x="0" y="0"/>
                </a:lnTo>
                <a:close/>
              </a:path>
            </a:pathLst>
          </a:custGeom>
          <a:blipFill>
            <a:blip r:embed="rId2">
              <a:extLst>
                <a:ext uri="{96DAC541-7B7A-43D3-8B79-37D633B846F1}">
                  <asvg:svgBlip xmlns:asvg="http://schemas.microsoft.com/office/drawing/2016/SVG/main" xmlns="" r:embed="rId3"/>
                </a:ext>
              </a:extLst>
            </a:blip>
            <a:stretch>
              <a:fillRect t="-66" b="-66"/>
            </a:stretch>
          </a:blipFill>
        </p:spPr>
      </p:sp>
      <p:sp>
        <p:nvSpPr>
          <p:cNvPr id="3" name="Freeform 3"/>
          <p:cNvSpPr/>
          <p:nvPr/>
        </p:nvSpPr>
        <p:spPr>
          <a:xfrm>
            <a:off x="15393304" y="532923"/>
            <a:ext cx="1381645" cy="1564756"/>
          </a:xfrm>
          <a:custGeom>
            <a:avLst/>
            <a:gdLst/>
            <a:ahLst/>
            <a:cxnLst/>
            <a:rect l="l" t="t" r="r" b="b"/>
            <a:pathLst>
              <a:path w="1381645" h="1564756">
                <a:moveTo>
                  <a:pt x="0" y="0"/>
                </a:moveTo>
                <a:lnTo>
                  <a:pt x="1381645" y="0"/>
                </a:lnTo>
                <a:lnTo>
                  <a:pt x="1381645" y="1564755"/>
                </a:lnTo>
                <a:lnTo>
                  <a:pt x="0" y="1564755"/>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grpSp>
        <p:nvGrpSpPr>
          <p:cNvPr id="4" name="Group 4"/>
          <p:cNvGrpSpPr/>
          <p:nvPr/>
        </p:nvGrpSpPr>
        <p:grpSpPr>
          <a:xfrm>
            <a:off x="15555473" y="752888"/>
            <a:ext cx="1057307" cy="1218798"/>
            <a:chOff x="0" y="0"/>
            <a:chExt cx="1627612" cy="1876209"/>
          </a:xfrm>
        </p:grpSpPr>
        <p:sp>
          <p:nvSpPr>
            <p:cNvPr id="5" name="Freeform 5"/>
            <p:cNvSpPr/>
            <p:nvPr/>
          </p:nvSpPr>
          <p:spPr>
            <a:xfrm>
              <a:off x="0" y="0"/>
              <a:ext cx="1627632" cy="1876171"/>
            </a:xfrm>
            <a:custGeom>
              <a:avLst/>
              <a:gdLst/>
              <a:ahLst/>
              <a:cxnLst/>
              <a:rect l="l" t="t" r="r" b="b"/>
              <a:pathLst>
                <a:path w="1627632" h="1876171">
                  <a:moveTo>
                    <a:pt x="0" y="0"/>
                  </a:moveTo>
                  <a:lnTo>
                    <a:pt x="1627632" y="0"/>
                  </a:lnTo>
                  <a:lnTo>
                    <a:pt x="1627632" y="1876171"/>
                  </a:lnTo>
                  <a:lnTo>
                    <a:pt x="0" y="1876171"/>
                  </a:lnTo>
                  <a:lnTo>
                    <a:pt x="0" y="0"/>
                  </a:lnTo>
                  <a:close/>
                </a:path>
              </a:pathLst>
            </a:custGeom>
            <a:blipFill>
              <a:blip r:embed="rId6">
                <a:alphaModFix amt="65999"/>
              </a:blip>
              <a:stretch>
                <a:fillRect t="-13" r="1" b="-15"/>
              </a:stretch>
            </a:blipFill>
          </p:spPr>
        </p:sp>
      </p:grpSp>
      <p:sp>
        <p:nvSpPr>
          <p:cNvPr id="6" name="TextBox 6"/>
          <p:cNvSpPr txBox="1"/>
          <p:nvPr/>
        </p:nvSpPr>
        <p:spPr>
          <a:xfrm>
            <a:off x="241919" y="3847376"/>
            <a:ext cx="8785093" cy="1046468"/>
          </a:xfrm>
          <a:prstGeom prst="rect">
            <a:avLst/>
          </a:prstGeom>
        </p:spPr>
        <p:txBody>
          <a:bodyPr lIns="0" tIns="0" rIns="0" bIns="0" rtlCol="0" anchor="t">
            <a:spAutoFit/>
          </a:bodyPr>
          <a:lstStyle/>
          <a:p>
            <a:pPr algn="ctr">
              <a:lnSpc>
                <a:spcPts val="7420"/>
              </a:lnSpc>
            </a:pPr>
            <a:r>
              <a:rPr lang="en-US" sz="5299" b="1">
                <a:solidFill>
                  <a:srgbClr val="FFFFFF"/>
                </a:solidFill>
                <a:latin typeface="Garamond Bold"/>
                <a:ea typeface="Garamond Bold"/>
                <a:cs typeface="Garamond Bold"/>
                <a:sym typeface="Garamond Bold"/>
              </a:rPr>
              <a:t>Disease Detection module</a:t>
            </a:r>
          </a:p>
        </p:txBody>
      </p:sp>
      <p:sp>
        <p:nvSpPr>
          <p:cNvPr id="7" name="TextBox 7"/>
          <p:cNvSpPr txBox="1"/>
          <p:nvPr/>
        </p:nvSpPr>
        <p:spPr>
          <a:xfrm>
            <a:off x="0" y="7445804"/>
            <a:ext cx="9893535" cy="1046468"/>
          </a:xfrm>
          <a:prstGeom prst="rect">
            <a:avLst/>
          </a:prstGeom>
        </p:spPr>
        <p:txBody>
          <a:bodyPr lIns="0" tIns="0" rIns="0" bIns="0" rtlCol="0" anchor="t">
            <a:spAutoFit/>
          </a:bodyPr>
          <a:lstStyle/>
          <a:p>
            <a:pPr algn="ctr">
              <a:lnSpc>
                <a:spcPts val="7420"/>
              </a:lnSpc>
            </a:pPr>
            <a:r>
              <a:rPr lang="en-US" sz="5299" b="1">
                <a:solidFill>
                  <a:srgbClr val="FFFFFF"/>
                </a:solidFill>
                <a:latin typeface="Garamond Bold"/>
                <a:ea typeface="Garamond Bold"/>
                <a:cs typeface="Garamond Bold"/>
                <a:sym typeface="Garamond Bold"/>
              </a:rPr>
              <a:t>Remedy Suggestion module</a:t>
            </a:r>
          </a:p>
        </p:txBody>
      </p:sp>
      <p:sp>
        <p:nvSpPr>
          <p:cNvPr id="8" name="Freeform 8"/>
          <p:cNvSpPr/>
          <p:nvPr/>
        </p:nvSpPr>
        <p:spPr>
          <a:xfrm>
            <a:off x="534265" y="1317503"/>
            <a:ext cx="294005" cy="294005"/>
          </a:xfrm>
          <a:custGeom>
            <a:avLst/>
            <a:gdLst/>
            <a:ahLst/>
            <a:cxnLst/>
            <a:rect l="l" t="t" r="r" b="b"/>
            <a:pathLst>
              <a:path w="294005" h="294005">
                <a:moveTo>
                  <a:pt x="0" y="0"/>
                </a:moveTo>
                <a:lnTo>
                  <a:pt x="294005" y="0"/>
                </a:lnTo>
                <a:lnTo>
                  <a:pt x="294005" y="294005"/>
                </a:lnTo>
                <a:lnTo>
                  <a:pt x="0" y="294005"/>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p:spPr>
      </p:sp>
      <p:sp>
        <p:nvSpPr>
          <p:cNvPr id="9" name="Freeform 9"/>
          <p:cNvSpPr/>
          <p:nvPr/>
        </p:nvSpPr>
        <p:spPr>
          <a:xfrm>
            <a:off x="534265" y="7836323"/>
            <a:ext cx="294005" cy="294005"/>
          </a:xfrm>
          <a:custGeom>
            <a:avLst/>
            <a:gdLst/>
            <a:ahLst/>
            <a:cxnLst/>
            <a:rect l="l" t="t" r="r" b="b"/>
            <a:pathLst>
              <a:path w="294005" h="294005">
                <a:moveTo>
                  <a:pt x="0" y="0"/>
                </a:moveTo>
                <a:lnTo>
                  <a:pt x="294005" y="0"/>
                </a:lnTo>
                <a:lnTo>
                  <a:pt x="294005" y="294005"/>
                </a:lnTo>
                <a:lnTo>
                  <a:pt x="0" y="294005"/>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p:spPr>
      </p:sp>
      <p:sp>
        <p:nvSpPr>
          <p:cNvPr id="10" name="Freeform 10"/>
          <p:cNvSpPr/>
          <p:nvPr/>
        </p:nvSpPr>
        <p:spPr>
          <a:xfrm>
            <a:off x="496165" y="4247420"/>
            <a:ext cx="294005" cy="294005"/>
          </a:xfrm>
          <a:custGeom>
            <a:avLst/>
            <a:gdLst/>
            <a:ahLst/>
            <a:cxnLst/>
            <a:rect l="l" t="t" r="r" b="b"/>
            <a:pathLst>
              <a:path w="294005" h="294005">
                <a:moveTo>
                  <a:pt x="0" y="0"/>
                </a:moveTo>
                <a:lnTo>
                  <a:pt x="294005" y="0"/>
                </a:lnTo>
                <a:lnTo>
                  <a:pt x="294005" y="294005"/>
                </a:lnTo>
                <a:lnTo>
                  <a:pt x="0" y="294005"/>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p:spPr>
      </p:sp>
      <p:sp>
        <p:nvSpPr>
          <p:cNvPr id="11" name="Freeform 11"/>
          <p:cNvSpPr/>
          <p:nvPr/>
        </p:nvSpPr>
        <p:spPr>
          <a:xfrm>
            <a:off x="9967754" y="4179361"/>
            <a:ext cx="4783950" cy="2760993"/>
          </a:xfrm>
          <a:custGeom>
            <a:avLst/>
            <a:gdLst/>
            <a:ahLst/>
            <a:cxnLst/>
            <a:rect l="l" t="t" r="r" b="b"/>
            <a:pathLst>
              <a:path w="4783950" h="2760993">
                <a:moveTo>
                  <a:pt x="0" y="0"/>
                </a:moveTo>
                <a:lnTo>
                  <a:pt x="4783950" y="0"/>
                </a:lnTo>
                <a:lnTo>
                  <a:pt x="4783950" y="2760992"/>
                </a:lnTo>
                <a:lnTo>
                  <a:pt x="0" y="2760992"/>
                </a:lnTo>
                <a:lnTo>
                  <a:pt x="0" y="0"/>
                </a:lnTo>
                <a:close/>
              </a:path>
            </a:pathLst>
          </a:custGeom>
          <a:blipFill>
            <a:blip r:embed="rId9">
              <a:alphaModFix amt="80000"/>
            </a:blip>
            <a:stretch>
              <a:fillRect t="-14975" b="-14975"/>
            </a:stretch>
          </a:blipFill>
        </p:spPr>
      </p:sp>
      <p:sp>
        <p:nvSpPr>
          <p:cNvPr id="12" name="Freeform 12"/>
          <p:cNvSpPr/>
          <p:nvPr/>
        </p:nvSpPr>
        <p:spPr>
          <a:xfrm>
            <a:off x="3066699" y="1611508"/>
            <a:ext cx="3135534" cy="7245981"/>
          </a:xfrm>
          <a:custGeom>
            <a:avLst/>
            <a:gdLst/>
            <a:ahLst/>
            <a:cxnLst/>
            <a:rect l="l" t="t" r="r" b="b"/>
            <a:pathLst>
              <a:path w="3135534" h="7245981">
                <a:moveTo>
                  <a:pt x="0" y="0"/>
                </a:moveTo>
                <a:lnTo>
                  <a:pt x="3135533" y="0"/>
                </a:lnTo>
                <a:lnTo>
                  <a:pt x="3135533" y="7245982"/>
                </a:lnTo>
                <a:lnTo>
                  <a:pt x="0" y="7245982"/>
                </a:lnTo>
                <a:lnTo>
                  <a:pt x="0" y="0"/>
                </a:lnTo>
                <a:close/>
              </a:path>
            </a:pathLst>
          </a:custGeom>
          <a:blipFill>
            <a:blip r:embed="rId10">
              <a:alphaModFix amt="31000"/>
              <a:extLst>
                <a:ext uri="{96DAC541-7B7A-43D3-8B79-37D633B846F1}">
                  <asvg:svgBlip xmlns:asvg="http://schemas.microsoft.com/office/drawing/2016/SVG/main" xmlns="" r:embed="rId11"/>
                </a:ext>
              </a:extLst>
            </a:blip>
            <a:stretch>
              <a:fillRect/>
            </a:stretch>
          </a:blipFill>
        </p:spPr>
      </p:sp>
      <p:sp>
        <p:nvSpPr>
          <p:cNvPr id="13" name="Freeform 13"/>
          <p:cNvSpPr/>
          <p:nvPr/>
        </p:nvSpPr>
        <p:spPr>
          <a:xfrm>
            <a:off x="14591070" y="6072928"/>
            <a:ext cx="3837986" cy="4114800"/>
          </a:xfrm>
          <a:custGeom>
            <a:avLst/>
            <a:gdLst/>
            <a:ahLst/>
            <a:cxnLst/>
            <a:rect l="l" t="t" r="r" b="b"/>
            <a:pathLst>
              <a:path w="3837986" h="4114800">
                <a:moveTo>
                  <a:pt x="0" y="0"/>
                </a:moveTo>
                <a:lnTo>
                  <a:pt x="3837986" y="0"/>
                </a:lnTo>
                <a:lnTo>
                  <a:pt x="3837986" y="4114800"/>
                </a:lnTo>
                <a:lnTo>
                  <a:pt x="0" y="4114800"/>
                </a:lnTo>
                <a:lnTo>
                  <a:pt x="0" y="0"/>
                </a:lnTo>
                <a:close/>
              </a:path>
            </a:pathLst>
          </a:custGeom>
          <a:blipFill>
            <a:blip r:embed="rId12">
              <a:extLst>
                <a:ext uri="{96DAC541-7B7A-43D3-8B79-37D633B846F1}">
                  <asvg:svgBlip xmlns:asvg="http://schemas.microsoft.com/office/drawing/2016/SVG/main" xmlns="" r:embed="rId13"/>
                </a:ext>
              </a:extLst>
            </a:blip>
            <a:stretch>
              <a:fillRect/>
            </a:stretch>
          </a:blipFill>
        </p:spPr>
      </p:sp>
      <p:sp>
        <p:nvSpPr>
          <p:cNvPr id="14" name="TextBox 14"/>
          <p:cNvSpPr txBox="1"/>
          <p:nvPr/>
        </p:nvSpPr>
        <p:spPr>
          <a:xfrm>
            <a:off x="-1094616" y="-22214"/>
            <a:ext cx="9380950" cy="1092073"/>
          </a:xfrm>
          <a:prstGeom prst="rect">
            <a:avLst/>
          </a:prstGeom>
        </p:spPr>
        <p:txBody>
          <a:bodyPr lIns="0" tIns="0" rIns="0" bIns="0" rtlCol="0" anchor="t">
            <a:spAutoFit/>
          </a:bodyPr>
          <a:lstStyle/>
          <a:p>
            <a:pPr algn="ctr">
              <a:lnSpc>
                <a:spcPts val="8057"/>
              </a:lnSpc>
            </a:pPr>
            <a:r>
              <a:rPr lang="en-US" sz="5755" b="1">
                <a:solidFill>
                  <a:srgbClr val="FFFFFF"/>
                </a:solidFill>
                <a:latin typeface="Times New Roman Bold"/>
                <a:ea typeface="Times New Roman Bold"/>
                <a:cs typeface="Times New Roman Bold"/>
                <a:sym typeface="Times New Roman Bold"/>
              </a:rPr>
              <a:t>Module Descriptions</a:t>
            </a:r>
          </a:p>
        </p:txBody>
      </p:sp>
      <p:sp>
        <p:nvSpPr>
          <p:cNvPr id="15" name="TextBox 15"/>
          <p:cNvSpPr txBox="1"/>
          <p:nvPr/>
        </p:nvSpPr>
        <p:spPr>
          <a:xfrm>
            <a:off x="13925611" y="1000125"/>
            <a:ext cx="1330918" cy="658370"/>
          </a:xfrm>
          <a:prstGeom prst="rect">
            <a:avLst/>
          </a:prstGeom>
        </p:spPr>
        <p:txBody>
          <a:bodyPr lIns="0" tIns="0" rIns="0" bIns="0" rtlCol="0" anchor="t">
            <a:spAutoFit/>
          </a:bodyPr>
          <a:lstStyle/>
          <a:p>
            <a:pPr algn="ctr">
              <a:lnSpc>
                <a:spcPts val="2574"/>
              </a:lnSpc>
            </a:pPr>
            <a:r>
              <a:rPr lang="en-US" sz="1837" b="1">
                <a:solidFill>
                  <a:srgbClr val="FFFFFF"/>
                </a:solidFill>
                <a:latin typeface="Canva Sans Bold"/>
                <a:ea typeface="Canva Sans Bold"/>
                <a:cs typeface="Canva Sans Bold"/>
                <a:sym typeface="Canva Sans Bold"/>
              </a:rPr>
              <a:t>Image </a:t>
            </a:r>
          </a:p>
          <a:p>
            <a:pPr algn="ctr">
              <a:lnSpc>
                <a:spcPts val="2574"/>
              </a:lnSpc>
            </a:pPr>
            <a:r>
              <a:rPr lang="en-US" sz="1837" b="1">
                <a:solidFill>
                  <a:srgbClr val="FFFFFF"/>
                </a:solidFill>
                <a:latin typeface="Canva Sans Bold"/>
                <a:ea typeface="Canva Sans Bold"/>
                <a:cs typeface="Canva Sans Bold"/>
                <a:sym typeface="Canva Sans Bold"/>
              </a:rPr>
              <a:t>Uploaded</a:t>
            </a:r>
          </a:p>
        </p:txBody>
      </p:sp>
      <p:sp>
        <p:nvSpPr>
          <p:cNvPr id="16" name="TextBox 16"/>
          <p:cNvSpPr txBox="1"/>
          <p:nvPr/>
        </p:nvSpPr>
        <p:spPr>
          <a:xfrm>
            <a:off x="1029539" y="946034"/>
            <a:ext cx="7924946" cy="1046468"/>
          </a:xfrm>
          <a:prstGeom prst="rect">
            <a:avLst/>
          </a:prstGeom>
        </p:spPr>
        <p:txBody>
          <a:bodyPr lIns="0" tIns="0" rIns="0" bIns="0" rtlCol="0" anchor="t">
            <a:spAutoFit/>
          </a:bodyPr>
          <a:lstStyle/>
          <a:p>
            <a:pPr algn="l">
              <a:lnSpc>
                <a:spcPts val="7420"/>
              </a:lnSpc>
            </a:pPr>
            <a:r>
              <a:rPr lang="en-US" sz="5299" b="1">
                <a:solidFill>
                  <a:srgbClr val="FFFFFF"/>
                </a:solidFill>
                <a:latin typeface="Garamond Bold"/>
                <a:ea typeface="Garamond Bold"/>
                <a:cs typeface="Garamond Bold"/>
                <a:sym typeface="Garamond Bold"/>
              </a:rPr>
              <a:t>Image Upload module</a:t>
            </a:r>
          </a:p>
        </p:txBody>
      </p:sp>
      <p:sp>
        <p:nvSpPr>
          <p:cNvPr id="17" name="TextBox 17"/>
          <p:cNvSpPr txBox="1"/>
          <p:nvPr/>
        </p:nvSpPr>
        <p:spPr>
          <a:xfrm>
            <a:off x="1019175" y="4645454"/>
            <a:ext cx="11012014" cy="2344420"/>
          </a:xfrm>
          <a:prstGeom prst="rect">
            <a:avLst/>
          </a:prstGeom>
        </p:spPr>
        <p:txBody>
          <a:bodyPr lIns="0" tIns="0" rIns="0" bIns="0" rtlCol="0" anchor="t">
            <a:spAutoFit/>
          </a:bodyPr>
          <a:lstStyle/>
          <a:p>
            <a:pPr algn="l">
              <a:lnSpc>
                <a:spcPts val="3079"/>
              </a:lnSpc>
            </a:pPr>
            <a:endParaRPr/>
          </a:p>
          <a:p>
            <a:pPr algn="l">
              <a:lnSpc>
                <a:spcPts val="3079"/>
              </a:lnSpc>
            </a:pPr>
            <a:r>
              <a:rPr lang="en-US" sz="2199" b="1">
                <a:solidFill>
                  <a:srgbClr val="FFFFFF"/>
                </a:solidFill>
                <a:latin typeface="Garamond Bold"/>
                <a:ea typeface="Garamond Bold"/>
                <a:cs typeface="Garamond Bold"/>
                <a:sym typeface="Garamond Bold"/>
              </a:rPr>
              <a:t>• The model detects and classifies the disease based on its database.</a:t>
            </a:r>
          </a:p>
          <a:p>
            <a:pPr algn="l">
              <a:lnSpc>
                <a:spcPts val="3079"/>
              </a:lnSpc>
            </a:pPr>
            <a:endParaRPr lang="en-US" sz="2199" b="1">
              <a:solidFill>
                <a:srgbClr val="FFFFFF"/>
              </a:solidFill>
              <a:latin typeface="Garamond Bold"/>
              <a:ea typeface="Garamond Bold"/>
              <a:cs typeface="Garamond Bold"/>
              <a:sym typeface="Garamond Bold"/>
            </a:endParaRPr>
          </a:p>
          <a:p>
            <a:pPr algn="l">
              <a:lnSpc>
                <a:spcPts val="3079"/>
              </a:lnSpc>
            </a:pPr>
            <a:r>
              <a:rPr lang="en-US" sz="2199" b="1">
                <a:solidFill>
                  <a:srgbClr val="FFFFFF"/>
                </a:solidFill>
                <a:latin typeface="Garamond Bold"/>
                <a:ea typeface="Garamond Bold"/>
                <a:cs typeface="Garamond Bold"/>
                <a:sym typeface="Garamond Bold"/>
              </a:rPr>
              <a:t>• If no disease is found, the system informs the user that the plant is healthy.</a:t>
            </a:r>
          </a:p>
          <a:p>
            <a:pPr algn="l">
              <a:lnSpc>
                <a:spcPts val="3079"/>
              </a:lnSpc>
            </a:pPr>
            <a:endParaRPr lang="en-US" sz="2199" b="1">
              <a:solidFill>
                <a:srgbClr val="FFFFFF"/>
              </a:solidFill>
              <a:latin typeface="Garamond Bold"/>
              <a:ea typeface="Garamond Bold"/>
              <a:cs typeface="Garamond Bold"/>
              <a:sym typeface="Garamond Bold"/>
            </a:endParaRPr>
          </a:p>
          <a:p>
            <a:pPr algn="l">
              <a:lnSpc>
                <a:spcPts val="3079"/>
              </a:lnSpc>
            </a:pPr>
            <a:r>
              <a:rPr lang="en-US" sz="2199" b="1">
                <a:solidFill>
                  <a:srgbClr val="FFFFFF"/>
                </a:solidFill>
                <a:latin typeface="Garamond Bold"/>
                <a:ea typeface="Garamond Bold"/>
                <a:cs typeface="Garamond Bold"/>
                <a:sym typeface="Garamond Bold"/>
              </a:rPr>
              <a:t>• The detection results are displayed with a confidence score.</a:t>
            </a:r>
          </a:p>
        </p:txBody>
      </p:sp>
      <p:sp>
        <p:nvSpPr>
          <p:cNvPr id="18" name="TextBox 18"/>
          <p:cNvSpPr txBox="1"/>
          <p:nvPr/>
        </p:nvSpPr>
        <p:spPr>
          <a:xfrm>
            <a:off x="1028700" y="1835984"/>
            <a:ext cx="8115300" cy="2343377"/>
          </a:xfrm>
          <a:prstGeom prst="rect">
            <a:avLst/>
          </a:prstGeom>
        </p:spPr>
        <p:txBody>
          <a:bodyPr lIns="0" tIns="0" rIns="0" bIns="0" rtlCol="0" anchor="t">
            <a:spAutoFit/>
          </a:bodyPr>
          <a:lstStyle/>
          <a:p>
            <a:pPr algn="l">
              <a:lnSpc>
                <a:spcPts val="3130"/>
              </a:lnSpc>
            </a:pPr>
            <a:r>
              <a:rPr lang="en-US" sz="2234" b="1">
                <a:solidFill>
                  <a:srgbClr val="FFFFFF"/>
                </a:solidFill>
                <a:latin typeface="Garamond Bold"/>
                <a:ea typeface="Garamond Bold"/>
                <a:cs typeface="Garamond Bold"/>
                <a:sym typeface="Garamond Bold"/>
              </a:rPr>
              <a:t>• Users can upload a plant image from their device.</a:t>
            </a:r>
          </a:p>
          <a:p>
            <a:pPr algn="l">
              <a:lnSpc>
                <a:spcPts val="3130"/>
              </a:lnSpc>
            </a:pPr>
            <a:endParaRPr lang="en-US" sz="2234" b="1">
              <a:solidFill>
                <a:srgbClr val="FFFFFF"/>
              </a:solidFill>
              <a:latin typeface="Garamond Bold"/>
              <a:ea typeface="Garamond Bold"/>
              <a:cs typeface="Garamond Bold"/>
              <a:sym typeface="Garamond Bold"/>
            </a:endParaRPr>
          </a:p>
          <a:p>
            <a:pPr algn="l">
              <a:lnSpc>
                <a:spcPts val="3130"/>
              </a:lnSpc>
            </a:pPr>
            <a:r>
              <a:rPr lang="en-US" sz="2234" b="1">
                <a:solidFill>
                  <a:srgbClr val="FFFFFF"/>
                </a:solidFill>
                <a:latin typeface="Garamond Bold"/>
                <a:ea typeface="Garamond Bold"/>
                <a:cs typeface="Garamond Bold"/>
                <a:sym typeface="Garamond Bold"/>
              </a:rPr>
              <a:t>• The system accepts common image formats like JPG and PNG.</a:t>
            </a:r>
          </a:p>
          <a:p>
            <a:pPr algn="l">
              <a:lnSpc>
                <a:spcPts val="3130"/>
              </a:lnSpc>
            </a:pPr>
            <a:endParaRPr lang="en-US" sz="2234" b="1">
              <a:solidFill>
                <a:srgbClr val="FFFFFF"/>
              </a:solidFill>
              <a:latin typeface="Garamond Bold"/>
              <a:ea typeface="Garamond Bold"/>
              <a:cs typeface="Garamond Bold"/>
              <a:sym typeface="Garamond Bold"/>
            </a:endParaRPr>
          </a:p>
          <a:p>
            <a:pPr algn="l">
              <a:lnSpc>
                <a:spcPts val="3130"/>
              </a:lnSpc>
            </a:pPr>
            <a:r>
              <a:rPr lang="en-US" sz="2234" b="1">
                <a:solidFill>
                  <a:srgbClr val="FFFFFF"/>
                </a:solidFill>
                <a:latin typeface="Garamond Bold"/>
                <a:ea typeface="Garamond Bold"/>
                <a:cs typeface="Garamond Bold"/>
                <a:sym typeface="Garamond Bold"/>
              </a:rPr>
              <a:t>• The uploaded image is sent for preprocessing.</a:t>
            </a:r>
          </a:p>
          <a:p>
            <a:pPr algn="l">
              <a:lnSpc>
                <a:spcPts val="3130"/>
              </a:lnSpc>
            </a:pPr>
            <a:endParaRPr lang="en-US" sz="2234" b="1">
              <a:solidFill>
                <a:srgbClr val="FFFFFF"/>
              </a:solidFill>
              <a:latin typeface="Garamond Bold"/>
              <a:ea typeface="Garamond Bold"/>
              <a:cs typeface="Garamond Bold"/>
              <a:sym typeface="Garamond Bold"/>
            </a:endParaRPr>
          </a:p>
        </p:txBody>
      </p:sp>
      <p:sp>
        <p:nvSpPr>
          <p:cNvPr id="19" name="TextBox 19"/>
          <p:cNvSpPr txBox="1"/>
          <p:nvPr/>
        </p:nvSpPr>
        <p:spPr>
          <a:xfrm>
            <a:off x="1028700" y="8444647"/>
            <a:ext cx="9516008" cy="1887434"/>
          </a:xfrm>
          <a:prstGeom prst="rect">
            <a:avLst/>
          </a:prstGeom>
        </p:spPr>
        <p:txBody>
          <a:bodyPr lIns="0" tIns="0" rIns="0" bIns="0" rtlCol="0" anchor="t">
            <a:spAutoFit/>
          </a:bodyPr>
          <a:lstStyle/>
          <a:p>
            <a:pPr algn="l">
              <a:lnSpc>
                <a:spcPts val="2540"/>
              </a:lnSpc>
            </a:pPr>
            <a:r>
              <a:rPr lang="en-US" sz="1813" b="1">
                <a:solidFill>
                  <a:srgbClr val="FFFFFF"/>
                </a:solidFill>
                <a:latin typeface="Garamond Bold"/>
                <a:ea typeface="Garamond Bold"/>
                <a:cs typeface="Garamond Bold"/>
                <a:sym typeface="Garamond Bold"/>
              </a:rPr>
              <a:t>• Based on the detected disease, the system suggests appropriate solutions.</a:t>
            </a:r>
          </a:p>
          <a:p>
            <a:pPr algn="l">
              <a:lnSpc>
                <a:spcPts val="2540"/>
              </a:lnSpc>
            </a:pPr>
            <a:endParaRPr lang="en-US" sz="1813" b="1">
              <a:solidFill>
                <a:srgbClr val="FFFFFF"/>
              </a:solidFill>
              <a:latin typeface="Garamond Bold"/>
              <a:ea typeface="Garamond Bold"/>
              <a:cs typeface="Garamond Bold"/>
              <a:sym typeface="Garamond Bold"/>
            </a:endParaRPr>
          </a:p>
          <a:p>
            <a:pPr algn="l">
              <a:lnSpc>
                <a:spcPts val="2540"/>
              </a:lnSpc>
            </a:pPr>
            <a:r>
              <a:rPr lang="en-US" sz="1813" b="1">
                <a:solidFill>
                  <a:srgbClr val="FFFFFF"/>
                </a:solidFill>
                <a:latin typeface="Garamond Bold"/>
                <a:ea typeface="Garamond Bold"/>
                <a:cs typeface="Garamond Bold"/>
                <a:sym typeface="Garamond Bold"/>
              </a:rPr>
              <a:t>• Remedies may include:</a:t>
            </a:r>
          </a:p>
          <a:p>
            <a:pPr algn="l">
              <a:lnSpc>
                <a:spcPts val="2540"/>
              </a:lnSpc>
            </a:pPr>
            <a:endParaRPr lang="en-US" sz="1813" b="1">
              <a:solidFill>
                <a:srgbClr val="FFFFFF"/>
              </a:solidFill>
              <a:latin typeface="Garamond Bold"/>
              <a:ea typeface="Garamond Bold"/>
              <a:cs typeface="Garamond Bold"/>
              <a:sym typeface="Garamond Bold"/>
            </a:endParaRPr>
          </a:p>
          <a:p>
            <a:pPr algn="l">
              <a:lnSpc>
                <a:spcPts val="2540"/>
              </a:lnSpc>
            </a:pPr>
            <a:r>
              <a:rPr lang="en-US" sz="1813" b="1">
                <a:solidFill>
                  <a:srgbClr val="FFFFFF"/>
                </a:solidFill>
                <a:latin typeface="Garamond Bold"/>
                <a:ea typeface="Garamond Bold"/>
                <a:cs typeface="Garamond Bold"/>
                <a:sym typeface="Garamond Bold"/>
              </a:rPr>
              <a:t>• Organic and chemical treatments</a:t>
            </a:r>
          </a:p>
          <a:p>
            <a:pPr algn="l">
              <a:lnSpc>
                <a:spcPts val="2540"/>
              </a:lnSpc>
            </a:pPr>
            <a:endParaRPr lang="en-US" sz="1813" b="1">
              <a:solidFill>
                <a:srgbClr val="FFFFFF"/>
              </a:solidFill>
              <a:latin typeface="Garamond Bold"/>
              <a:ea typeface="Garamond Bold"/>
              <a:cs typeface="Garamond Bold"/>
              <a:sym typeface="Garamond Bold"/>
            </a:endParaRPr>
          </a:p>
        </p:txBody>
      </p:sp>
      <p:sp>
        <p:nvSpPr>
          <p:cNvPr id="20" name="TextBox 20"/>
          <p:cNvSpPr txBox="1"/>
          <p:nvPr/>
        </p:nvSpPr>
        <p:spPr>
          <a:xfrm>
            <a:off x="10845067" y="7061268"/>
            <a:ext cx="3198776" cy="506459"/>
          </a:xfrm>
          <a:prstGeom prst="rect">
            <a:avLst/>
          </a:prstGeom>
        </p:spPr>
        <p:txBody>
          <a:bodyPr lIns="0" tIns="0" rIns="0" bIns="0" rtlCol="0" anchor="t">
            <a:spAutoFit/>
          </a:bodyPr>
          <a:lstStyle/>
          <a:p>
            <a:pPr algn="ctr">
              <a:lnSpc>
                <a:spcPts val="4163"/>
              </a:lnSpc>
            </a:pPr>
            <a:r>
              <a:rPr lang="en-US" sz="2973">
                <a:solidFill>
                  <a:srgbClr val="FFFFFF"/>
                </a:solidFill>
                <a:latin typeface="Montserrat"/>
                <a:ea typeface="Montserrat"/>
                <a:cs typeface="Montserrat"/>
                <a:sym typeface="Montserrat"/>
              </a:rPr>
              <a:t>Powdery mildew</a:t>
            </a:r>
          </a:p>
        </p:txBody>
      </p:sp>
      <p:sp>
        <p:nvSpPr>
          <p:cNvPr id="21" name="TextBox 21"/>
          <p:cNvSpPr txBox="1"/>
          <p:nvPr/>
        </p:nvSpPr>
        <p:spPr>
          <a:xfrm rot="1194584">
            <a:off x="15212234" y="8824996"/>
            <a:ext cx="1125700" cy="496841"/>
          </a:xfrm>
          <a:prstGeom prst="rect">
            <a:avLst/>
          </a:prstGeom>
        </p:spPr>
        <p:txBody>
          <a:bodyPr lIns="0" tIns="0" rIns="0" bIns="0" rtlCol="0" anchor="t">
            <a:spAutoFit/>
          </a:bodyPr>
          <a:lstStyle/>
          <a:p>
            <a:pPr algn="ctr">
              <a:lnSpc>
                <a:spcPts val="2004"/>
              </a:lnSpc>
            </a:pPr>
            <a:r>
              <a:rPr lang="en-US" sz="1431" b="1">
                <a:solidFill>
                  <a:srgbClr val="232323"/>
                </a:solidFill>
                <a:latin typeface="Canva Sans Bold"/>
                <a:ea typeface="Canva Sans Bold"/>
                <a:cs typeface="Canva Sans Bold"/>
                <a:sym typeface="Canva Sans Bold"/>
              </a:rPr>
              <a:t>Potassium </a:t>
            </a:r>
          </a:p>
          <a:p>
            <a:pPr algn="ctr">
              <a:lnSpc>
                <a:spcPts val="2004"/>
              </a:lnSpc>
            </a:pPr>
            <a:r>
              <a:rPr lang="en-US" sz="1431" b="1">
                <a:solidFill>
                  <a:srgbClr val="232323"/>
                </a:solidFill>
                <a:latin typeface="Canva Sans Bold"/>
                <a:ea typeface="Canva Sans Bold"/>
                <a:cs typeface="Canva Sans Bold"/>
                <a:sym typeface="Canva Sans Bold"/>
              </a:rPr>
              <a:t>bicarbonate </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rgbClr val="5A745A">
                <a:alpha val="100000"/>
              </a:srgbClr>
            </a:gs>
            <a:gs pos="100000">
              <a:srgbClr val="1C371C">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10321481"/>
            <a:chOff x="0" y="0"/>
            <a:chExt cx="24384000" cy="13761974"/>
          </a:xfrm>
        </p:grpSpPr>
        <p:sp>
          <p:nvSpPr>
            <p:cNvPr id="3" name="Freeform 3"/>
            <p:cNvSpPr/>
            <p:nvPr/>
          </p:nvSpPr>
          <p:spPr>
            <a:xfrm>
              <a:off x="0" y="0"/>
              <a:ext cx="24384000" cy="13761974"/>
            </a:xfrm>
            <a:custGeom>
              <a:avLst/>
              <a:gdLst/>
              <a:ahLst/>
              <a:cxnLst/>
              <a:rect l="l" t="t" r="r" b="b"/>
              <a:pathLst>
                <a:path w="24384000" h="13761974">
                  <a:moveTo>
                    <a:pt x="0" y="0"/>
                  </a:moveTo>
                  <a:lnTo>
                    <a:pt x="24384000" y="0"/>
                  </a:lnTo>
                  <a:lnTo>
                    <a:pt x="24384000" y="13761974"/>
                  </a:lnTo>
                  <a:lnTo>
                    <a:pt x="0" y="13761974"/>
                  </a:lnTo>
                  <a:lnTo>
                    <a:pt x="0" y="0"/>
                  </a:lnTo>
                  <a:close/>
                </a:path>
              </a:pathLst>
            </a:custGeom>
            <a:blipFill>
              <a:blip r:embed="rId2">
                <a:alphaModFix amt="21999"/>
              </a:blip>
              <a:stretch>
                <a:fillRect t="-38591" b="-38591"/>
              </a:stretch>
            </a:blipFill>
          </p:spPr>
        </p:sp>
      </p:grpSp>
      <p:sp>
        <p:nvSpPr>
          <p:cNvPr id="4" name="TextBox 4"/>
          <p:cNvSpPr txBox="1"/>
          <p:nvPr/>
        </p:nvSpPr>
        <p:spPr>
          <a:xfrm>
            <a:off x="614176" y="532346"/>
            <a:ext cx="6103831" cy="964133"/>
          </a:xfrm>
          <a:prstGeom prst="rect">
            <a:avLst/>
          </a:prstGeom>
        </p:spPr>
        <p:txBody>
          <a:bodyPr lIns="0" tIns="0" rIns="0" bIns="0" rtlCol="0" anchor="t">
            <a:spAutoFit/>
          </a:bodyPr>
          <a:lstStyle/>
          <a:p>
            <a:pPr algn="l">
              <a:lnSpc>
                <a:spcPts val="6446"/>
              </a:lnSpc>
            </a:pPr>
            <a:r>
              <a:rPr lang="en-US" sz="6198" b="1" spc="-258">
                <a:solidFill>
                  <a:srgbClr val="FFFFFF"/>
                </a:solidFill>
                <a:latin typeface="Times New Roman Bold"/>
                <a:ea typeface="Times New Roman Bold"/>
                <a:cs typeface="Times New Roman Bold"/>
                <a:sym typeface="Times New Roman Bold"/>
              </a:rPr>
              <a:t>Tech Stake used </a:t>
            </a:r>
          </a:p>
        </p:txBody>
      </p:sp>
      <p:sp>
        <p:nvSpPr>
          <p:cNvPr id="5" name="TextBox 5"/>
          <p:cNvSpPr txBox="1"/>
          <p:nvPr/>
        </p:nvSpPr>
        <p:spPr>
          <a:xfrm>
            <a:off x="614176" y="1639823"/>
            <a:ext cx="16325417" cy="6014467"/>
          </a:xfrm>
          <a:prstGeom prst="rect">
            <a:avLst/>
          </a:prstGeom>
        </p:spPr>
        <p:txBody>
          <a:bodyPr lIns="0" tIns="0" rIns="0" bIns="0" rtlCol="0" anchor="t">
            <a:spAutoFit/>
          </a:bodyPr>
          <a:lstStyle/>
          <a:p>
            <a:pPr algn="l">
              <a:lnSpc>
                <a:spcPts val="6719"/>
              </a:lnSpc>
            </a:pPr>
            <a:r>
              <a:rPr lang="en-US" sz="4798" b="1" dirty="0">
                <a:solidFill>
                  <a:srgbClr val="FFFFFF"/>
                </a:solidFill>
                <a:latin typeface="Garamond Bold"/>
                <a:ea typeface="Garamond Bold"/>
                <a:cs typeface="Garamond Bold"/>
                <a:sym typeface="Garamond Bold"/>
              </a:rPr>
              <a:t>1.CNN(Resnet-50)</a:t>
            </a:r>
          </a:p>
          <a:p>
            <a:pPr algn="l">
              <a:lnSpc>
                <a:spcPts val="6719"/>
              </a:lnSpc>
            </a:pPr>
            <a:endParaRPr lang="en-US" sz="4798" b="1" dirty="0">
              <a:solidFill>
                <a:srgbClr val="FFFFFF"/>
              </a:solidFill>
              <a:latin typeface="Garamond Bold"/>
              <a:ea typeface="Garamond Bold"/>
              <a:cs typeface="Garamond Bold"/>
              <a:sym typeface="Garamond Bold"/>
            </a:endParaRPr>
          </a:p>
          <a:p>
            <a:pPr algn="l">
              <a:lnSpc>
                <a:spcPts val="6718"/>
              </a:lnSpc>
            </a:pPr>
            <a:r>
              <a:rPr lang="en-US" sz="4798" b="1" dirty="0">
                <a:solidFill>
                  <a:srgbClr val="FFFFFF"/>
                </a:solidFill>
                <a:latin typeface="Garamond Bold"/>
                <a:ea typeface="Garamond Bold"/>
                <a:cs typeface="Garamond Bold"/>
                <a:sym typeface="Garamond Bold"/>
              </a:rPr>
              <a:t>2. Python (VS Code, </a:t>
            </a:r>
            <a:r>
              <a:rPr lang="en-US" sz="4798" b="1" dirty="0" err="1">
                <a:solidFill>
                  <a:srgbClr val="FFFFFF"/>
                </a:solidFill>
                <a:latin typeface="Garamond Bold"/>
                <a:ea typeface="Garamond Bold"/>
                <a:cs typeface="Garamond Bold"/>
                <a:sym typeface="Garamond Bold"/>
              </a:rPr>
              <a:t>Jupyter</a:t>
            </a:r>
            <a:r>
              <a:rPr lang="en-US" sz="4798" b="1" dirty="0">
                <a:solidFill>
                  <a:srgbClr val="FFFFFF"/>
                </a:solidFill>
                <a:latin typeface="Garamond Bold"/>
                <a:ea typeface="Garamond Bold"/>
                <a:cs typeface="Garamond Bold"/>
                <a:sym typeface="Garamond Bold"/>
              </a:rPr>
              <a:t> Notebook) </a:t>
            </a:r>
          </a:p>
          <a:p>
            <a:pPr algn="l">
              <a:lnSpc>
                <a:spcPts val="6718"/>
              </a:lnSpc>
            </a:pPr>
            <a:endParaRPr lang="en-US" sz="4798" b="1" dirty="0">
              <a:solidFill>
                <a:srgbClr val="FFFFFF"/>
              </a:solidFill>
              <a:latin typeface="Garamond Bold"/>
              <a:ea typeface="Garamond Bold"/>
              <a:cs typeface="Garamond Bold"/>
              <a:sym typeface="Garamond Bold"/>
            </a:endParaRPr>
          </a:p>
          <a:p>
            <a:pPr>
              <a:lnSpc>
                <a:spcPts val="6718"/>
              </a:lnSpc>
            </a:pPr>
            <a:r>
              <a:rPr lang="en-US" sz="4798" b="1" dirty="0" smtClean="0">
                <a:solidFill>
                  <a:srgbClr val="FFFFFF"/>
                </a:solidFill>
                <a:latin typeface="Garamond Bold"/>
                <a:ea typeface="Garamond Bold"/>
                <a:cs typeface="Garamond Bold"/>
                <a:sym typeface="Garamond Bold"/>
              </a:rPr>
              <a:t>3.Python </a:t>
            </a:r>
            <a:r>
              <a:rPr lang="en-US" sz="4800" b="1" dirty="0" smtClean="0">
                <a:solidFill>
                  <a:srgbClr val="FFFFFF"/>
                </a:solidFill>
                <a:latin typeface="Canva Sans Bold"/>
                <a:ea typeface="Garamond Bold"/>
                <a:cs typeface="Garamond Bold"/>
                <a:sym typeface="Canva Sans Bold"/>
              </a:rPr>
              <a:t>D</a:t>
            </a:r>
            <a:r>
              <a:rPr lang="en-US" sz="4800" b="1" dirty="0" smtClean="0">
                <a:solidFill>
                  <a:srgbClr val="FFFFFF"/>
                </a:solidFill>
                <a:latin typeface="Canva Sans Bold"/>
                <a:ea typeface="Canva Sans Bold"/>
                <a:cs typeface="Canva Sans Bold"/>
                <a:sym typeface="Canva Sans Bold"/>
              </a:rPr>
              <a:t>ata Dictionary</a:t>
            </a:r>
            <a:endParaRPr lang="en-US" sz="4800" b="1" dirty="0">
              <a:solidFill>
                <a:srgbClr val="FFFFFF"/>
              </a:solidFill>
              <a:latin typeface="Canva Sans Bold"/>
              <a:ea typeface="Canva Sans Bold"/>
              <a:cs typeface="Canva Sans Bold"/>
              <a:sym typeface="Canva Sans Bold"/>
            </a:endParaRPr>
          </a:p>
          <a:p>
            <a:pPr algn="l">
              <a:lnSpc>
                <a:spcPts val="6718"/>
              </a:lnSpc>
            </a:pPr>
            <a:endParaRPr lang="en-US" sz="4798" b="1" dirty="0">
              <a:solidFill>
                <a:srgbClr val="FFFFFF"/>
              </a:solidFill>
              <a:latin typeface="Garamond Bold"/>
              <a:ea typeface="Garamond Bold"/>
              <a:cs typeface="Garamond Bold"/>
              <a:sym typeface="Garamond Bold"/>
            </a:endParaRPr>
          </a:p>
          <a:p>
            <a:pPr algn="l">
              <a:lnSpc>
                <a:spcPts val="6719"/>
              </a:lnSpc>
            </a:pPr>
            <a:endParaRPr lang="en-US" sz="4798" b="1" dirty="0">
              <a:solidFill>
                <a:srgbClr val="FFFFFF"/>
              </a:solidFill>
              <a:latin typeface="Garamond Bold"/>
              <a:ea typeface="Garamond Bold"/>
              <a:cs typeface="Garamond Bold"/>
              <a:sym typeface="Garamond Bo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rgbClr val="5A745A">
                <a:alpha val="100000"/>
              </a:srgbClr>
            </a:gs>
            <a:gs pos="100000">
              <a:srgbClr val="1C371C">
                <a:alpha val="100000"/>
              </a:srgbClr>
            </a:gs>
          </a:gsLst>
          <a:lin ang="0"/>
        </a:gradFill>
        <a:effectLst/>
      </p:bgPr>
    </p:bg>
    <p:spTree>
      <p:nvGrpSpPr>
        <p:cNvPr id="1" name=""/>
        <p:cNvGrpSpPr/>
        <p:nvPr/>
      </p:nvGrpSpPr>
      <p:grpSpPr>
        <a:xfrm>
          <a:off x="0" y="0"/>
          <a:ext cx="0" cy="0"/>
          <a:chOff x="0" y="0"/>
          <a:chExt cx="0" cy="0"/>
        </a:xfrm>
      </p:grpSpPr>
      <p:sp>
        <p:nvSpPr>
          <p:cNvPr id="2" name="TextBox 2"/>
          <p:cNvSpPr txBox="1"/>
          <p:nvPr/>
        </p:nvSpPr>
        <p:spPr>
          <a:xfrm>
            <a:off x="700060" y="1238250"/>
            <a:ext cx="16887879" cy="7535091"/>
          </a:xfrm>
          <a:prstGeom prst="rect">
            <a:avLst/>
          </a:prstGeom>
        </p:spPr>
        <p:txBody>
          <a:bodyPr lIns="0" tIns="0" rIns="0" bIns="0" rtlCol="0" anchor="t">
            <a:spAutoFit/>
          </a:bodyPr>
          <a:lstStyle/>
          <a:p>
            <a:pPr algn="l">
              <a:lnSpc>
                <a:spcPts val="3988"/>
              </a:lnSpc>
            </a:pPr>
            <a:endParaRPr/>
          </a:p>
          <a:p>
            <a:pPr algn="l">
              <a:lnSpc>
                <a:spcPts val="3988"/>
              </a:lnSpc>
            </a:pPr>
            <a:endParaRPr/>
          </a:p>
          <a:p>
            <a:pPr algn="l">
              <a:lnSpc>
                <a:spcPts val="3988"/>
              </a:lnSpc>
            </a:pPr>
            <a:r>
              <a:rPr lang="en-US" sz="2849" b="1">
                <a:solidFill>
                  <a:srgbClr val="FFFFFF"/>
                </a:solidFill>
                <a:latin typeface="Canva Sans Bold"/>
                <a:ea typeface="Canva Sans Bold"/>
                <a:cs typeface="Canva Sans Bold"/>
                <a:sym typeface="Canva Sans Bold"/>
              </a:rPr>
              <a:t>1. What is CNN?</a:t>
            </a:r>
          </a:p>
          <a:p>
            <a:pPr algn="l">
              <a:lnSpc>
                <a:spcPts val="3988"/>
              </a:lnSpc>
            </a:pPr>
            <a:endParaRPr lang="en-US" sz="2849" b="1">
              <a:solidFill>
                <a:srgbClr val="FFFFFF"/>
              </a:solidFill>
              <a:latin typeface="Canva Sans Bold"/>
              <a:ea typeface="Canva Sans Bold"/>
              <a:cs typeface="Canva Sans Bold"/>
              <a:sym typeface="Canva Sans Bold"/>
            </a:endParaRPr>
          </a:p>
          <a:p>
            <a:pPr algn="l">
              <a:lnSpc>
                <a:spcPts val="3988"/>
              </a:lnSpc>
            </a:pPr>
            <a:r>
              <a:rPr lang="en-US" sz="2849" b="1">
                <a:solidFill>
                  <a:srgbClr val="FFFFFF"/>
                </a:solidFill>
                <a:latin typeface="Canva Sans Bold"/>
                <a:ea typeface="Canva Sans Bold"/>
                <a:cs typeface="Canva Sans Bold"/>
                <a:sym typeface="Canva Sans Bold"/>
              </a:rPr>
              <a:t>A Convolutional Neural Network (CNN) is a type of deep learning model specifically designed for image classification, object detection, and pattern recognition.</a:t>
            </a:r>
          </a:p>
          <a:p>
            <a:pPr algn="l">
              <a:lnSpc>
                <a:spcPts val="3988"/>
              </a:lnSpc>
            </a:pPr>
            <a:endParaRPr lang="en-US" sz="2849" b="1">
              <a:solidFill>
                <a:srgbClr val="FFFFFF"/>
              </a:solidFill>
              <a:latin typeface="Canva Sans Bold"/>
              <a:ea typeface="Canva Sans Bold"/>
              <a:cs typeface="Canva Sans Bold"/>
              <a:sym typeface="Canva Sans Bold"/>
            </a:endParaRPr>
          </a:p>
          <a:p>
            <a:pPr algn="l">
              <a:lnSpc>
                <a:spcPts val="3988"/>
              </a:lnSpc>
            </a:pPr>
            <a:r>
              <a:rPr lang="en-US" sz="2849" b="1">
                <a:solidFill>
                  <a:srgbClr val="FFFFFF"/>
                </a:solidFill>
                <a:latin typeface="Canva Sans Bold"/>
                <a:ea typeface="Canva Sans Bold"/>
                <a:cs typeface="Canva Sans Bold"/>
                <a:sym typeface="Canva Sans Bold"/>
              </a:rPr>
              <a:t>✓ CNN is mainly used in computer vision tasks, including:</a:t>
            </a:r>
          </a:p>
          <a:p>
            <a:pPr algn="l">
              <a:lnSpc>
                <a:spcPts val="3988"/>
              </a:lnSpc>
            </a:pPr>
            <a:endParaRPr lang="en-US" sz="2849" b="1">
              <a:solidFill>
                <a:srgbClr val="FFFFFF"/>
              </a:solidFill>
              <a:latin typeface="Canva Sans Bold"/>
              <a:ea typeface="Canva Sans Bold"/>
              <a:cs typeface="Canva Sans Bold"/>
              <a:sym typeface="Canva Sans Bold"/>
            </a:endParaRPr>
          </a:p>
          <a:p>
            <a:pPr algn="l">
              <a:lnSpc>
                <a:spcPts val="3988"/>
              </a:lnSpc>
            </a:pPr>
            <a:r>
              <a:rPr lang="en-US" sz="2849" b="1">
                <a:solidFill>
                  <a:srgbClr val="FFFFFF"/>
                </a:solidFill>
                <a:latin typeface="Canva Sans Bold"/>
                <a:ea typeface="Canva Sans Bold"/>
                <a:cs typeface="Canva Sans Bold"/>
                <a:sym typeface="Canva Sans Bold"/>
              </a:rPr>
              <a:t>* Plant disease detection</a:t>
            </a:r>
          </a:p>
          <a:p>
            <a:pPr algn="l">
              <a:lnSpc>
                <a:spcPts val="3988"/>
              </a:lnSpc>
            </a:pPr>
            <a:endParaRPr lang="en-US" sz="2849" b="1">
              <a:solidFill>
                <a:srgbClr val="FFFFFF"/>
              </a:solidFill>
              <a:latin typeface="Canva Sans Bold"/>
              <a:ea typeface="Canva Sans Bold"/>
              <a:cs typeface="Canva Sans Bold"/>
              <a:sym typeface="Canva Sans Bold"/>
            </a:endParaRPr>
          </a:p>
          <a:p>
            <a:pPr algn="l">
              <a:lnSpc>
                <a:spcPts val="3988"/>
              </a:lnSpc>
            </a:pPr>
            <a:r>
              <a:rPr lang="en-US" sz="2849" b="1">
                <a:solidFill>
                  <a:srgbClr val="FFFFFF"/>
                </a:solidFill>
                <a:latin typeface="Canva Sans Bold"/>
                <a:ea typeface="Canva Sans Bold"/>
                <a:cs typeface="Canva Sans Bold"/>
                <a:sym typeface="Canva Sans Bold"/>
              </a:rPr>
              <a:t>* Image analysis</a:t>
            </a:r>
          </a:p>
          <a:p>
            <a:pPr algn="l">
              <a:lnSpc>
                <a:spcPts val="3988"/>
              </a:lnSpc>
            </a:pPr>
            <a:endParaRPr lang="en-US" sz="2849" b="1">
              <a:solidFill>
                <a:srgbClr val="FFFFFF"/>
              </a:solidFill>
              <a:latin typeface="Canva Sans Bold"/>
              <a:ea typeface="Canva Sans Bold"/>
              <a:cs typeface="Canva Sans Bold"/>
              <a:sym typeface="Canva Sans Bold"/>
            </a:endParaRPr>
          </a:p>
          <a:p>
            <a:pPr algn="l">
              <a:lnSpc>
                <a:spcPts val="3988"/>
              </a:lnSpc>
            </a:pPr>
            <a:r>
              <a:rPr lang="en-US" sz="2849" b="1">
                <a:solidFill>
                  <a:srgbClr val="FFFFFF"/>
                </a:solidFill>
                <a:latin typeface="Canva Sans Bold"/>
                <a:ea typeface="Canva Sans Bold"/>
                <a:cs typeface="Canva Sans Bold"/>
                <a:sym typeface="Canva Sans Bold"/>
              </a:rPr>
              <a:t>CNN automatically extracts important features from images (like texture, edges, and color patterns) without needing manual feature selection like traditional machine learning.</a:t>
            </a:r>
          </a:p>
        </p:txBody>
      </p:sp>
      <p:sp>
        <p:nvSpPr>
          <p:cNvPr id="3" name="TextBox 3"/>
          <p:cNvSpPr txBox="1"/>
          <p:nvPr/>
        </p:nvSpPr>
        <p:spPr>
          <a:xfrm>
            <a:off x="3089445" y="600082"/>
            <a:ext cx="10748487" cy="771512"/>
          </a:xfrm>
          <a:prstGeom prst="rect">
            <a:avLst/>
          </a:prstGeom>
        </p:spPr>
        <p:txBody>
          <a:bodyPr lIns="0" tIns="0" rIns="0" bIns="0" rtlCol="0" anchor="t">
            <a:spAutoFit/>
          </a:bodyPr>
          <a:lstStyle/>
          <a:p>
            <a:pPr algn="ctr">
              <a:lnSpc>
                <a:spcPts val="6300"/>
              </a:lnSpc>
            </a:pPr>
            <a:r>
              <a:rPr lang="en-US" sz="4500" b="1">
                <a:solidFill>
                  <a:srgbClr val="FFFFFF"/>
                </a:solidFill>
                <a:latin typeface="Canva Sans Bold"/>
                <a:ea typeface="Canva Sans Bold"/>
                <a:cs typeface="Canva Sans Bold"/>
                <a:sym typeface="Canva Sans Bold"/>
              </a:rPr>
              <a:t>CNN (Convolutional Neural Networks) </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TotalTime>
  <Words>875</Words>
  <Application>Microsoft Office PowerPoint</Application>
  <PresentationFormat>Custom</PresentationFormat>
  <Paragraphs>124</Paragraphs>
  <Slides>18</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18</vt:i4>
      </vt:variant>
    </vt:vector>
  </HeadingPairs>
  <TitlesOfParts>
    <vt:vector size="28" baseType="lpstr">
      <vt:lpstr>Times New Roman Bold</vt:lpstr>
      <vt:lpstr>Arial</vt:lpstr>
      <vt:lpstr>Canva Sans Bold</vt:lpstr>
      <vt:lpstr>Calibri</vt:lpstr>
      <vt:lpstr>Times New Roman</vt:lpstr>
      <vt:lpstr>Arimo Bold</vt:lpstr>
      <vt:lpstr>Montserrat</vt:lpstr>
      <vt:lpstr>Garamond Bold</vt:lpstr>
      <vt:lpstr>Garamond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Plant Disease Detection and Remedy Suggestion for Home Based Farming</dc:title>
  <cp:lastModifiedBy>Dell</cp:lastModifiedBy>
  <cp:revision>2</cp:revision>
  <dcterms:created xsi:type="dcterms:W3CDTF">2006-08-16T00:00:00Z</dcterms:created>
  <dcterms:modified xsi:type="dcterms:W3CDTF">2025-11-15T15:54:52Z</dcterms:modified>
  <dc:identifier>DAGdls8BybY</dc:identifier>
</cp:coreProperties>
</file>